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7.xml" ContentType="application/inkml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handoutMasterIdLst>
    <p:handoutMasterId r:id="rId94"/>
  </p:handoutMasterIdLst>
  <p:sldIdLst>
    <p:sldId id="274" r:id="rId2"/>
    <p:sldId id="351" r:id="rId3"/>
    <p:sldId id="353" r:id="rId4"/>
    <p:sldId id="352" r:id="rId5"/>
    <p:sldId id="354" r:id="rId6"/>
    <p:sldId id="355" r:id="rId7"/>
    <p:sldId id="328" r:id="rId8"/>
    <p:sldId id="335" r:id="rId9"/>
    <p:sldId id="336" r:id="rId10"/>
    <p:sldId id="360" r:id="rId11"/>
    <p:sldId id="329" r:id="rId12"/>
    <p:sldId id="333" r:id="rId13"/>
    <p:sldId id="330" r:id="rId14"/>
    <p:sldId id="334" r:id="rId15"/>
    <p:sldId id="332" r:id="rId16"/>
    <p:sldId id="327" r:id="rId17"/>
    <p:sldId id="362" r:id="rId18"/>
    <p:sldId id="363" r:id="rId19"/>
    <p:sldId id="361" r:id="rId20"/>
    <p:sldId id="277" r:id="rId21"/>
    <p:sldId id="280" r:id="rId22"/>
    <p:sldId id="278" r:id="rId23"/>
    <p:sldId id="281" r:id="rId24"/>
    <p:sldId id="325" r:id="rId25"/>
    <p:sldId id="283" r:id="rId26"/>
    <p:sldId id="284" r:id="rId27"/>
    <p:sldId id="286" r:id="rId28"/>
    <p:sldId id="285" r:id="rId29"/>
    <p:sldId id="287" r:id="rId30"/>
    <p:sldId id="337" r:id="rId31"/>
    <p:sldId id="288" r:id="rId32"/>
    <p:sldId id="289" r:id="rId33"/>
    <p:sldId id="349" r:id="rId34"/>
    <p:sldId id="316" r:id="rId35"/>
    <p:sldId id="317" r:id="rId36"/>
    <p:sldId id="291" r:id="rId37"/>
    <p:sldId id="290" r:id="rId38"/>
    <p:sldId id="292" r:id="rId39"/>
    <p:sldId id="295" r:id="rId40"/>
    <p:sldId id="298" r:id="rId41"/>
    <p:sldId id="299" r:id="rId42"/>
    <p:sldId id="342" r:id="rId43"/>
    <p:sldId id="318" r:id="rId44"/>
    <p:sldId id="340" r:id="rId45"/>
    <p:sldId id="339" r:id="rId46"/>
    <p:sldId id="341" r:id="rId47"/>
    <p:sldId id="338" r:id="rId48"/>
    <p:sldId id="344" r:id="rId49"/>
    <p:sldId id="343" r:id="rId50"/>
    <p:sldId id="294" r:id="rId51"/>
    <p:sldId id="301" r:id="rId52"/>
    <p:sldId id="302" r:id="rId53"/>
    <p:sldId id="304" r:id="rId54"/>
    <p:sldId id="319" r:id="rId55"/>
    <p:sldId id="300" r:id="rId56"/>
    <p:sldId id="345" r:id="rId57"/>
    <p:sldId id="258" r:id="rId58"/>
    <p:sldId id="259" r:id="rId59"/>
    <p:sldId id="308" r:id="rId60"/>
    <p:sldId id="266" r:id="rId61"/>
    <p:sldId id="350" r:id="rId62"/>
    <p:sldId id="347" r:id="rId63"/>
    <p:sldId id="348" r:id="rId64"/>
    <p:sldId id="271" r:id="rId65"/>
    <p:sldId id="309" r:id="rId66"/>
    <p:sldId id="312" r:id="rId67"/>
    <p:sldId id="313" r:id="rId68"/>
    <p:sldId id="314" r:id="rId69"/>
    <p:sldId id="315" r:id="rId70"/>
    <p:sldId id="269" r:id="rId71"/>
    <p:sldId id="331" r:id="rId72"/>
    <p:sldId id="321" r:id="rId73"/>
    <p:sldId id="270" r:id="rId74"/>
    <p:sldId id="320" r:id="rId75"/>
    <p:sldId id="310" r:id="rId76"/>
    <p:sldId id="326" r:id="rId77"/>
    <p:sldId id="346" r:id="rId78"/>
    <p:sldId id="356" r:id="rId79"/>
    <p:sldId id="357" r:id="rId80"/>
    <p:sldId id="359" r:id="rId81"/>
    <p:sldId id="323" r:id="rId82"/>
    <p:sldId id="324" r:id="rId83"/>
    <p:sldId id="276" r:id="rId84"/>
    <p:sldId id="272" r:id="rId85"/>
    <p:sldId id="273" r:id="rId86"/>
    <p:sldId id="306" r:id="rId87"/>
    <p:sldId id="263" r:id="rId88"/>
    <p:sldId id="261" r:id="rId89"/>
    <p:sldId id="262" r:id="rId90"/>
    <p:sldId id="267" r:id="rId91"/>
    <p:sldId id="268" r:id="rId92"/>
  </p:sldIdLst>
  <p:sldSz cx="12192000" cy="8229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6E"/>
    <a:srgbClr val="B43665"/>
    <a:srgbClr val="14A425"/>
    <a:srgbClr val="34A853"/>
    <a:srgbClr val="4285F4"/>
    <a:srgbClr val="25FFF5"/>
    <a:srgbClr val="09A4E9"/>
    <a:srgbClr val="00A19B"/>
    <a:srgbClr val="54D899"/>
    <a:srgbClr val="CD5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 autoAdjust="0"/>
    <p:restoredTop sz="95196" autoAdjust="0"/>
  </p:normalViewPr>
  <p:slideViewPr>
    <p:cSldViewPr snapToGrid="0" showGuides="1">
      <p:cViewPr varScale="1">
        <p:scale>
          <a:sx n="58" d="100"/>
          <a:sy n="58" d="100"/>
        </p:scale>
        <p:origin x="1290" y="96"/>
      </p:cViewPr>
      <p:guideLst>
        <p:guide orient="horz" pos="2592"/>
        <p:guide pos="3840"/>
      </p:guideLst>
    </p:cSldViewPr>
  </p:slideViewPr>
  <p:outlineViewPr>
    <p:cViewPr>
      <p:scale>
        <a:sx n="33" d="100"/>
        <a:sy n="33" d="100"/>
      </p:scale>
      <p:origin x="0" y="-397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  <p:sld r:id="rId53" collapse="1"/>
      <p:sld r:id="rId54" collapse="1"/>
      <p:sld r:id="rId55" collapse="1"/>
      <p:sld r:id="rId56" collapse="1"/>
      <p:sld r:id="rId57" collapse="1"/>
      <p:sld r:id="rId58" collapse="1"/>
      <p:sld r:id="rId59" collapse="1"/>
      <p:sld r:id="rId60" collapse="1"/>
      <p:sld r:id="rId61" collapse="1"/>
      <p:sld r:id="rId62" collapse="1"/>
      <p:sld r:id="rId63" collapse="1"/>
      <p:sld r:id="rId64" collapse="1"/>
      <p:sld r:id="rId65" collapse="1"/>
      <p:sld r:id="rId66" collapse="1"/>
      <p:sld r:id="rId67" collapse="1"/>
      <p:sld r:id="rId68" collapse="1"/>
      <p:sld r:id="rId69" collapse="1"/>
      <p:sld r:id="rId70" collapse="1"/>
      <p:sld r:id="rId71" collapse="1"/>
      <p:sld r:id="rId72" collapse="1"/>
      <p:sld r:id="rId73" collapse="1"/>
      <p:sld r:id="rId74" collapse="1"/>
      <p:sld r:id="rId75" collapse="1"/>
      <p:sld r:id="rId76" collapse="1"/>
      <p:sld r:id="rId77" collapse="1"/>
      <p:sld r:id="rId78" collapse="1"/>
      <p:sld r:id="rId79" collapse="1"/>
      <p:sld r:id="rId80" collapse="1"/>
      <p:sld r:id="rId81" collapse="1"/>
      <p:sld r:id="rId82" collapse="1"/>
      <p:sld r:id="rId83" collapse="1"/>
      <p:sld r:id="rId84" collapse="1"/>
      <p:sld r:id="rId85" collapse="1"/>
      <p:sld r:id="rId86" collapse="1"/>
      <p:sld r:id="rId87" collapse="1"/>
      <p:sld r:id="rId88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624"/>
    </p:cViewPr>
  </p:sorterViewPr>
  <p:notesViewPr>
    <p:cSldViewPr snapToGrid="0">
      <p:cViewPr varScale="1">
        <p:scale>
          <a:sx n="62" d="100"/>
          <a:sy n="62" d="100"/>
        </p:scale>
        <p:origin x="2299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26" Type="http://schemas.openxmlformats.org/officeDocument/2006/relationships/slide" Target="slides/slide26.xml"/><Relationship Id="rId21" Type="http://schemas.openxmlformats.org/officeDocument/2006/relationships/slide" Target="slides/slide21.xml"/><Relationship Id="rId42" Type="http://schemas.openxmlformats.org/officeDocument/2006/relationships/slide" Target="slides/slide42.xml"/><Relationship Id="rId47" Type="http://schemas.openxmlformats.org/officeDocument/2006/relationships/slide" Target="slides/slide47.xml"/><Relationship Id="rId63" Type="http://schemas.openxmlformats.org/officeDocument/2006/relationships/slide" Target="slides/slide64.xml"/><Relationship Id="rId68" Type="http://schemas.openxmlformats.org/officeDocument/2006/relationships/slide" Target="slides/slide69.xml"/><Relationship Id="rId84" Type="http://schemas.openxmlformats.org/officeDocument/2006/relationships/slide" Target="slides/slide87.xml"/><Relationship Id="rId16" Type="http://schemas.openxmlformats.org/officeDocument/2006/relationships/slide" Target="slides/slide16.xml"/><Relationship Id="rId11" Type="http://schemas.openxmlformats.org/officeDocument/2006/relationships/slide" Target="slides/slide11.xml"/><Relationship Id="rId32" Type="http://schemas.openxmlformats.org/officeDocument/2006/relationships/slide" Target="slides/slide32.xml"/><Relationship Id="rId37" Type="http://schemas.openxmlformats.org/officeDocument/2006/relationships/slide" Target="slides/slide37.xml"/><Relationship Id="rId53" Type="http://schemas.openxmlformats.org/officeDocument/2006/relationships/slide" Target="slides/slide53.xml"/><Relationship Id="rId58" Type="http://schemas.openxmlformats.org/officeDocument/2006/relationships/slide" Target="slides/slide59.xml"/><Relationship Id="rId74" Type="http://schemas.openxmlformats.org/officeDocument/2006/relationships/slide" Target="slides/slide75.xml"/><Relationship Id="rId79" Type="http://schemas.openxmlformats.org/officeDocument/2006/relationships/slide" Target="slides/slide80.xml"/><Relationship Id="rId5" Type="http://schemas.openxmlformats.org/officeDocument/2006/relationships/slide" Target="slides/slide5.xml"/><Relationship Id="rId19" Type="http://schemas.openxmlformats.org/officeDocument/2006/relationships/slide" Target="slides/slide19.xml"/><Relationship Id="rId14" Type="http://schemas.openxmlformats.org/officeDocument/2006/relationships/slide" Target="slides/slide14.xml"/><Relationship Id="rId22" Type="http://schemas.openxmlformats.org/officeDocument/2006/relationships/slide" Target="slides/slide22.xml"/><Relationship Id="rId27" Type="http://schemas.openxmlformats.org/officeDocument/2006/relationships/slide" Target="slides/slide27.xml"/><Relationship Id="rId30" Type="http://schemas.openxmlformats.org/officeDocument/2006/relationships/slide" Target="slides/slide30.xml"/><Relationship Id="rId35" Type="http://schemas.openxmlformats.org/officeDocument/2006/relationships/slide" Target="slides/slide35.xml"/><Relationship Id="rId43" Type="http://schemas.openxmlformats.org/officeDocument/2006/relationships/slide" Target="slides/slide43.xml"/><Relationship Id="rId48" Type="http://schemas.openxmlformats.org/officeDocument/2006/relationships/slide" Target="slides/slide48.xml"/><Relationship Id="rId56" Type="http://schemas.openxmlformats.org/officeDocument/2006/relationships/slide" Target="slides/slide57.xml"/><Relationship Id="rId64" Type="http://schemas.openxmlformats.org/officeDocument/2006/relationships/slide" Target="slides/slide65.xml"/><Relationship Id="rId69" Type="http://schemas.openxmlformats.org/officeDocument/2006/relationships/slide" Target="slides/slide70.xml"/><Relationship Id="rId77" Type="http://schemas.openxmlformats.org/officeDocument/2006/relationships/slide" Target="slides/slide78.xml"/><Relationship Id="rId8" Type="http://schemas.openxmlformats.org/officeDocument/2006/relationships/slide" Target="slides/slide8.xml"/><Relationship Id="rId51" Type="http://schemas.openxmlformats.org/officeDocument/2006/relationships/slide" Target="slides/slide51.xml"/><Relationship Id="rId72" Type="http://schemas.openxmlformats.org/officeDocument/2006/relationships/slide" Target="slides/slide73.xml"/><Relationship Id="rId80" Type="http://schemas.openxmlformats.org/officeDocument/2006/relationships/slide" Target="slides/slide81.xml"/><Relationship Id="rId85" Type="http://schemas.openxmlformats.org/officeDocument/2006/relationships/slide" Target="slides/slide88.xml"/><Relationship Id="rId3" Type="http://schemas.openxmlformats.org/officeDocument/2006/relationships/slide" Target="slides/slide3.xml"/><Relationship Id="rId12" Type="http://schemas.openxmlformats.org/officeDocument/2006/relationships/slide" Target="slides/slide12.xml"/><Relationship Id="rId17" Type="http://schemas.openxmlformats.org/officeDocument/2006/relationships/slide" Target="slides/slide17.xml"/><Relationship Id="rId25" Type="http://schemas.openxmlformats.org/officeDocument/2006/relationships/slide" Target="slides/slide25.xml"/><Relationship Id="rId33" Type="http://schemas.openxmlformats.org/officeDocument/2006/relationships/slide" Target="slides/slide33.xml"/><Relationship Id="rId38" Type="http://schemas.openxmlformats.org/officeDocument/2006/relationships/slide" Target="slides/slide38.xml"/><Relationship Id="rId46" Type="http://schemas.openxmlformats.org/officeDocument/2006/relationships/slide" Target="slides/slide46.xml"/><Relationship Id="rId59" Type="http://schemas.openxmlformats.org/officeDocument/2006/relationships/slide" Target="slides/slide60.xml"/><Relationship Id="rId67" Type="http://schemas.openxmlformats.org/officeDocument/2006/relationships/slide" Target="slides/slide68.xml"/><Relationship Id="rId20" Type="http://schemas.openxmlformats.org/officeDocument/2006/relationships/slide" Target="slides/slide20.xml"/><Relationship Id="rId41" Type="http://schemas.openxmlformats.org/officeDocument/2006/relationships/slide" Target="slides/slide41.xml"/><Relationship Id="rId54" Type="http://schemas.openxmlformats.org/officeDocument/2006/relationships/slide" Target="slides/slide54.xml"/><Relationship Id="rId62" Type="http://schemas.openxmlformats.org/officeDocument/2006/relationships/slide" Target="slides/slide63.xml"/><Relationship Id="rId70" Type="http://schemas.openxmlformats.org/officeDocument/2006/relationships/slide" Target="slides/slide71.xml"/><Relationship Id="rId75" Type="http://schemas.openxmlformats.org/officeDocument/2006/relationships/slide" Target="slides/slide76.xml"/><Relationship Id="rId83" Type="http://schemas.openxmlformats.org/officeDocument/2006/relationships/slide" Target="slides/slide85.xml"/><Relationship Id="rId88" Type="http://schemas.openxmlformats.org/officeDocument/2006/relationships/slide" Target="slides/slide91.xml"/><Relationship Id="rId1" Type="http://schemas.openxmlformats.org/officeDocument/2006/relationships/slide" Target="slides/slide1.xml"/><Relationship Id="rId6" Type="http://schemas.openxmlformats.org/officeDocument/2006/relationships/slide" Target="slides/slide6.xml"/><Relationship Id="rId15" Type="http://schemas.openxmlformats.org/officeDocument/2006/relationships/slide" Target="slides/slide15.xml"/><Relationship Id="rId23" Type="http://schemas.openxmlformats.org/officeDocument/2006/relationships/slide" Target="slides/slide23.xml"/><Relationship Id="rId28" Type="http://schemas.openxmlformats.org/officeDocument/2006/relationships/slide" Target="slides/slide28.xml"/><Relationship Id="rId36" Type="http://schemas.openxmlformats.org/officeDocument/2006/relationships/slide" Target="slides/slide36.xml"/><Relationship Id="rId49" Type="http://schemas.openxmlformats.org/officeDocument/2006/relationships/slide" Target="slides/slide49.xml"/><Relationship Id="rId57" Type="http://schemas.openxmlformats.org/officeDocument/2006/relationships/slide" Target="slides/slide58.xml"/><Relationship Id="rId10" Type="http://schemas.openxmlformats.org/officeDocument/2006/relationships/slide" Target="slides/slide10.xml"/><Relationship Id="rId31" Type="http://schemas.openxmlformats.org/officeDocument/2006/relationships/slide" Target="slides/slide31.xml"/><Relationship Id="rId44" Type="http://schemas.openxmlformats.org/officeDocument/2006/relationships/slide" Target="slides/slide44.xml"/><Relationship Id="rId52" Type="http://schemas.openxmlformats.org/officeDocument/2006/relationships/slide" Target="slides/slide52.xml"/><Relationship Id="rId60" Type="http://schemas.openxmlformats.org/officeDocument/2006/relationships/slide" Target="slides/slide61.xml"/><Relationship Id="rId65" Type="http://schemas.openxmlformats.org/officeDocument/2006/relationships/slide" Target="slides/slide66.xml"/><Relationship Id="rId73" Type="http://schemas.openxmlformats.org/officeDocument/2006/relationships/slide" Target="slides/slide74.xml"/><Relationship Id="rId78" Type="http://schemas.openxmlformats.org/officeDocument/2006/relationships/slide" Target="slides/slide79.xml"/><Relationship Id="rId81" Type="http://schemas.openxmlformats.org/officeDocument/2006/relationships/slide" Target="slides/slide82.xml"/><Relationship Id="rId86" Type="http://schemas.openxmlformats.org/officeDocument/2006/relationships/slide" Target="slides/slide89.xml"/><Relationship Id="rId4" Type="http://schemas.openxmlformats.org/officeDocument/2006/relationships/slide" Target="slides/slide4.xml"/><Relationship Id="rId9" Type="http://schemas.openxmlformats.org/officeDocument/2006/relationships/slide" Target="slides/slide9.xml"/><Relationship Id="rId13" Type="http://schemas.openxmlformats.org/officeDocument/2006/relationships/slide" Target="slides/slide13.xml"/><Relationship Id="rId18" Type="http://schemas.openxmlformats.org/officeDocument/2006/relationships/slide" Target="slides/slide18.xml"/><Relationship Id="rId39" Type="http://schemas.openxmlformats.org/officeDocument/2006/relationships/slide" Target="slides/slide39.xml"/><Relationship Id="rId34" Type="http://schemas.openxmlformats.org/officeDocument/2006/relationships/slide" Target="slides/slide34.xml"/><Relationship Id="rId50" Type="http://schemas.openxmlformats.org/officeDocument/2006/relationships/slide" Target="slides/slide50.xml"/><Relationship Id="rId55" Type="http://schemas.openxmlformats.org/officeDocument/2006/relationships/slide" Target="slides/slide56.xml"/><Relationship Id="rId76" Type="http://schemas.openxmlformats.org/officeDocument/2006/relationships/slide" Target="slides/slide77.xml"/><Relationship Id="rId7" Type="http://schemas.openxmlformats.org/officeDocument/2006/relationships/slide" Target="slides/slide7.xml"/><Relationship Id="rId71" Type="http://schemas.openxmlformats.org/officeDocument/2006/relationships/slide" Target="slides/slide72.xml"/><Relationship Id="rId2" Type="http://schemas.openxmlformats.org/officeDocument/2006/relationships/slide" Target="slides/slide2.xml"/><Relationship Id="rId29" Type="http://schemas.openxmlformats.org/officeDocument/2006/relationships/slide" Target="slides/slide29.xml"/><Relationship Id="rId24" Type="http://schemas.openxmlformats.org/officeDocument/2006/relationships/slide" Target="slides/slide24.xml"/><Relationship Id="rId40" Type="http://schemas.openxmlformats.org/officeDocument/2006/relationships/slide" Target="slides/slide40.xml"/><Relationship Id="rId45" Type="http://schemas.openxmlformats.org/officeDocument/2006/relationships/slide" Target="slides/slide45.xml"/><Relationship Id="rId66" Type="http://schemas.openxmlformats.org/officeDocument/2006/relationships/slide" Target="slides/slide67.xml"/><Relationship Id="rId87" Type="http://schemas.openxmlformats.org/officeDocument/2006/relationships/slide" Target="slides/slide90.xml"/><Relationship Id="rId61" Type="http://schemas.openxmlformats.org/officeDocument/2006/relationships/slide" Target="slides/slide62.xml"/><Relationship Id="rId82" Type="http://schemas.openxmlformats.org/officeDocument/2006/relationships/slide" Target="slides/slide8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DC099A-4F75-435B-A740-DD0F84E93050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19417B4A-2DA9-49A0-95B6-F4B4193FC042}">
      <dgm:prSet/>
      <dgm:spPr/>
      <dgm:t>
        <a:bodyPr/>
        <a:lstStyle/>
        <a:p>
          <a:pPr rtl="0"/>
          <a:r>
            <a:rPr lang="en-IN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First Quarter</a:t>
          </a:r>
          <a:endParaRPr lang="en-US" b="1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gm:t>
    </dgm:pt>
    <dgm:pt modelId="{945055B5-608C-49F2-BF52-F4A3C80E2A7E}" type="parTrans" cxnId="{688DD9C9-0436-4B37-B90F-3C333F82DAA5}">
      <dgm:prSet/>
      <dgm:spPr/>
      <dgm:t>
        <a:bodyPr/>
        <a:lstStyle/>
        <a:p>
          <a:endParaRPr lang="en-US"/>
        </a:p>
      </dgm:t>
    </dgm:pt>
    <dgm:pt modelId="{68D5F6DC-C9F5-4A03-9A18-BB63371BD0C4}" type="sibTrans" cxnId="{688DD9C9-0436-4B37-B90F-3C333F82DAA5}">
      <dgm:prSet/>
      <dgm:spPr/>
      <dgm:t>
        <a:bodyPr/>
        <a:lstStyle/>
        <a:p>
          <a:endParaRPr lang="en-US"/>
        </a:p>
      </dgm:t>
    </dgm:pt>
    <dgm:pt modelId="{E6A66736-3BB7-4079-825C-11B813228C55}" type="pres">
      <dgm:prSet presAssocID="{4FDC099A-4F75-435B-A740-DD0F84E9305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B9E55E7-45D4-42B0-9BE7-CAB46D105C08}" type="pres">
      <dgm:prSet presAssocID="{19417B4A-2DA9-49A0-95B6-F4B4193FC042}" presName="node" presStyleLbl="node1" presStyleIdx="0" presStyleCnt="1" custRadScaleRad="89942" custRadScaleInc="-373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104F6A-B4ED-448A-85C8-E0E33BDCFDCD}" type="presOf" srcId="{19417B4A-2DA9-49A0-95B6-F4B4193FC042}" destId="{1B9E55E7-45D4-42B0-9BE7-CAB46D105C08}" srcOrd="0" destOrd="0" presId="urn:microsoft.com/office/officeart/2005/8/layout/cycle2"/>
    <dgm:cxn modelId="{80664B11-1C79-472C-B1E8-F5A192CE33CF}" type="presOf" srcId="{4FDC099A-4F75-435B-A740-DD0F84E93050}" destId="{E6A66736-3BB7-4079-825C-11B813228C55}" srcOrd="0" destOrd="0" presId="urn:microsoft.com/office/officeart/2005/8/layout/cycle2"/>
    <dgm:cxn modelId="{688DD9C9-0436-4B37-B90F-3C333F82DAA5}" srcId="{4FDC099A-4F75-435B-A740-DD0F84E93050}" destId="{19417B4A-2DA9-49A0-95B6-F4B4193FC042}" srcOrd="0" destOrd="0" parTransId="{945055B5-608C-49F2-BF52-F4A3C80E2A7E}" sibTransId="{68D5F6DC-C9F5-4A03-9A18-BB63371BD0C4}"/>
    <dgm:cxn modelId="{8C19CF70-3770-4469-A3D2-CC6F0C3978D2}" type="presParOf" srcId="{E6A66736-3BB7-4079-825C-11B813228C55}" destId="{1B9E55E7-45D4-42B0-9BE7-CAB46D105C0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E55E7-45D4-42B0-9BE7-CAB46D105C08}">
      <dsp:nvSpPr>
        <dsp:cNvPr id="0" name=""/>
        <dsp:cNvSpPr/>
      </dsp:nvSpPr>
      <dsp:spPr>
        <a:xfrm>
          <a:off x="78746" y="30"/>
          <a:ext cx="1243169" cy="124316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900" b="1" kern="12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rPr>
            <a:t>First Quarter</a:t>
          </a:r>
          <a:endParaRPr lang="en-US" sz="1900" b="1" kern="1200" cap="none" spc="0" dirty="0">
            <a:ln w="9525">
              <a:solidFill>
                <a:schemeClr val="bg1"/>
              </a:solidFill>
              <a:prstDash val="solid"/>
            </a:ln>
            <a:solidFill>
              <a:schemeClr val="tx1"/>
            </a:solidFill>
            <a:effectLst>
              <a:outerShdw blurRad="12700" dist="38100" dir="2700000" algn="tl" rotWithShape="0">
                <a:schemeClr val="bg1">
                  <a:lumMod val="50000"/>
                </a:schemeClr>
              </a:outerShdw>
            </a:effectLst>
          </a:endParaRPr>
        </a:p>
      </dsp:txBody>
      <dsp:txXfrm>
        <a:off x="260804" y="182088"/>
        <a:ext cx="879053" cy="879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D744CB-6FD4-8ABF-5B59-A764A2D750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5CD29D-A256-FB0D-D5E1-8F1717C459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F6731-D2A3-45B8-84D3-3BA69EBACB81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80ED2C-9831-5FC4-98DC-A8A1747EE3B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B7E76-149B-BE41-6059-A5137E4C97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71A9B-E9C7-48A3-9733-710FD1B979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6617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14:44:2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4.903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8.18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8.70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4.06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3.62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4.903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8.18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8.709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14:44:25.1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4.064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8-30T14:44:53.622"/>
    </inkml:context>
    <inkml:brush xml:id="br0">
      <inkml:brushProperty name="width" value="0.1" units="cm"/>
      <inkml:brushProperty name="height" value="0.6" units="cm"/>
      <inkml:brushProperty name="color" value="#F6630D"/>
      <inkml:brushProperty name="ignorePressure" value="1"/>
      <inkml:brushProperty name="inkEffects" value="pencil"/>
    </inkml:brush>
  </inkml:definitions>
  <inkml:trace contextRef="#ctx0" brushRef="#br0">1 1,'0'0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FE6BD-CB62-46D2-9A66-068015B92792}" type="datetimeFigureOut">
              <a:rPr lang="en-IN" smtClean="0"/>
              <a:t>29-11-2022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763B30-98B7-4DB7-A71C-E0A9935F181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7285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347C4-C837-4810-AFD2-59D56BA482C2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4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0D066-AB72-4292-877E-F986FEBF735A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83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BC2FB4-A0D3-447A-AABB-68135D0092FD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EE5E4-44BB-4205-8842-2D324CFE4BCB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60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B8CAC-EB70-4254-820A-0BE527956029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02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DD0C66-BB33-4D8D-8B63-F2D9206CAD18}" type="datetime1">
              <a:rPr lang="en-US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06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C419D-E1DD-4D05-98CD-4810EE72F2F6}" type="datetime1">
              <a:rPr lang="en-US" smtClean="0"/>
              <a:t>29/11/2022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832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4E2BF-67E6-4ACA-B56F-9EA06AF722D8}" type="datetime1">
              <a:rPr lang="en-US" smtClean="0"/>
              <a:t>29/11/2022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78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7B0702-51EE-4DFC-8115-F8A12B5937D8}" type="datetime1">
              <a:rPr lang="en-US" smtClean="0"/>
              <a:t>29/11/2022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280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D653-6626-4F88-AAF8-03CEBC41EB57}" type="datetime1">
              <a:rPr lang="en-US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68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50DF3-CF48-45D7-AAB1-6D2AB9FA86BB}" type="datetime1">
              <a:rPr lang="en-US" smtClean="0"/>
              <a:t>29/11/2022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803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6D95A-6143-45DB-8946-0D83EF5B9B34}" type="datetime1">
              <a:rPr lang="en-US" smtClean="0"/>
              <a:t>29/11/2022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A29C3-EB04-4FA7-8883-AE1E26EABE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0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22.png"/><Relationship Id="rId7" Type="http://schemas.openxmlformats.org/officeDocument/2006/relationships/image" Target="../media/image41.png"/><Relationship Id="rId12" Type="http://schemas.openxmlformats.org/officeDocument/2006/relationships/customXml" Target="../ink/ink4.xml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customXml" Target="../ink/ink6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24.png"/><Relationship Id="rId10" Type="http://schemas.openxmlformats.org/officeDocument/2006/relationships/customXml" Target="../ink/ink3.xml"/><Relationship Id="rId19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customXml" Target="../ink/ink5.xml"/><Relationship Id="rId22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.png"/><Relationship Id="rId7" Type="http://schemas.openxmlformats.org/officeDocument/2006/relationships/image" Target="../media/image4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6.png"/><Relationship Id="rId18" Type="http://schemas.openxmlformats.org/officeDocument/2006/relationships/image" Target="../media/image19.png"/><Relationship Id="rId3" Type="http://schemas.openxmlformats.org/officeDocument/2006/relationships/image" Target="../media/image2.png"/><Relationship Id="rId21" Type="http://schemas.openxmlformats.org/officeDocument/2006/relationships/image" Target="../media/image55.png"/><Relationship Id="rId7" Type="http://schemas.openxmlformats.org/officeDocument/2006/relationships/image" Target="../media/image370.png"/><Relationship Id="rId12" Type="http://schemas.openxmlformats.org/officeDocument/2006/relationships/customXml" Target="../ink/ink10.xml"/><Relationship Id="rId17" Type="http://schemas.openxmlformats.org/officeDocument/2006/relationships/image" Target="../media/image18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23" Type="http://schemas.openxmlformats.org/officeDocument/2006/relationships/image" Target="../media/image57.png"/><Relationship Id="rId10" Type="http://schemas.openxmlformats.org/officeDocument/2006/relationships/customXml" Target="../ink/ink9.xml"/><Relationship Id="rId19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customXml" Target="../ink/ink11.xml"/><Relationship Id="rId22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.png"/><Relationship Id="rId7" Type="http://schemas.openxmlformats.org/officeDocument/2006/relationships/image" Target="../media/image5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58.w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64.png"/><Relationship Id="rId5" Type="http://schemas.openxmlformats.org/officeDocument/2006/relationships/image" Target="../media/image4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2.png"/><Relationship Id="rId7" Type="http://schemas.openxmlformats.org/officeDocument/2006/relationships/image" Target="../media/image7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79.jpg"/><Relationship Id="rId4" Type="http://schemas.openxmlformats.org/officeDocument/2006/relationships/image" Target="../media/image3.png"/><Relationship Id="rId9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4.png"/><Relationship Id="rId10" Type="http://schemas.openxmlformats.org/officeDocument/2006/relationships/image" Target="../media/image86.png"/><Relationship Id="rId4" Type="http://schemas.openxmlformats.org/officeDocument/2006/relationships/image" Target="../media/image3.png"/><Relationship Id="rId9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openxmlformats.org/officeDocument/2006/relationships/image" Target="../media/image9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11" Type="http://schemas.openxmlformats.org/officeDocument/2006/relationships/image" Target="../media/image80.png"/><Relationship Id="rId5" Type="http://schemas.openxmlformats.org/officeDocument/2006/relationships/image" Target="../media/image4.png"/><Relationship Id="rId10" Type="http://schemas.openxmlformats.org/officeDocument/2006/relationships/image" Target="../media/image57.png"/><Relationship Id="rId4" Type="http://schemas.openxmlformats.org/officeDocument/2006/relationships/image" Target="../media/image3.png"/><Relationship Id="rId9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.png"/><Relationship Id="rId7" Type="http://schemas.openxmlformats.org/officeDocument/2006/relationships/image" Target="../media/image9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10" Type="http://schemas.openxmlformats.org/officeDocument/2006/relationships/image" Target="../media/image97.jpeg"/><Relationship Id="rId4" Type="http://schemas.openxmlformats.org/officeDocument/2006/relationships/image" Target="../media/image3.png"/><Relationship Id="rId9" Type="http://schemas.openxmlformats.org/officeDocument/2006/relationships/image" Target="../media/image96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11" Type="http://schemas.openxmlformats.org/officeDocument/2006/relationships/diagramData" Target="../diagrams/data1.xml"/><Relationship Id="rId5" Type="http://schemas.openxmlformats.org/officeDocument/2006/relationships/image" Target="../media/image4.png"/><Relationship Id="rId15" Type="http://schemas.microsoft.com/office/2007/relationships/diagramDrawing" Target="../diagrams/drawing1.xml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diagramColors" Target="../diagrams/colors1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98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57.png"/><Relationship Id="rId5" Type="http://schemas.openxmlformats.org/officeDocument/2006/relationships/image" Target="../media/image4.png"/><Relationship Id="rId10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6A6777-1476-7799-0998-99999BB91D24}"/>
              </a:ext>
            </a:extLst>
          </p:cNvPr>
          <p:cNvSpPr txBox="1"/>
          <p:nvPr/>
        </p:nvSpPr>
        <p:spPr>
          <a:xfrm>
            <a:off x="307975" y="2022438"/>
            <a:ext cx="115361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Duke </a:t>
            </a:r>
            <a:r>
              <a:rPr lang="en-IN" sz="4400" b="1" dirty="0" err="1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Plasto</a:t>
            </a:r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 Technique Private Limited</a:t>
            </a: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1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A667-D34A-40DE-73C1-ED61FB99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40501"/>
            <a:ext cx="11281043" cy="704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1604"/>
            <a:ext cx="10674285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0" name="Callout: Bent Line with Border and Accent Bar 9">
            <a:extLst>
              <a:ext uri="{FF2B5EF4-FFF2-40B4-BE49-F238E27FC236}">
                <a16:creationId xmlns:a16="http://schemas.microsoft.com/office/drawing/2014/main" id="{E6BA486D-8E3F-0EA0-65C1-74EB3426130B}"/>
              </a:ext>
            </a:extLst>
          </p:cNvPr>
          <p:cNvSpPr/>
          <p:nvPr/>
        </p:nvSpPr>
        <p:spPr>
          <a:xfrm>
            <a:off x="8975391" y="4664074"/>
            <a:ext cx="518984" cy="34290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96596"/>
              <a:gd name="adj6" fmla="val -1327470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03596-A13B-D982-44A2-AA96F294E338}"/>
              </a:ext>
            </a:extLst>
          </p:cNvPr>
          <p:cNvSpPr/>
          <p:nvPr/>
        </p:nvSpPr>
        <p:spPr>
          <a:xfrm>
            <a:off x="460375" y="2187929"/>
            <a:ext cx="1628969" cy="83215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HOLD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49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C8B1E9-DEAF-6799-4EB1-E53E566D1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73" y="732501"/>
            <a:ext cx="10426914" cy="73875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27" y="27"/>
            <a:ext cx="1929673" cy="1123258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916574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73A3A5-C796-52ED-080C-5A103F1F0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0776" y="817501"/>
            <a:ext cx="8264563" cy="723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4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9E9968-923B-118F-E369-3FD7EF7A5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3339" y="977306"/>
            <a:ext cx="8382000" cy="714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7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B04101-914E-181E-3CEB-6370A8A5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309" y="1173897"/>
            <a:ext cx="9820081" cy="69927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4" name="Callout: Bent Line with Border and Accent Bar 13">
            <a:extLst>
              <a:ext uri="{FF2B5EF4-FFF2-40B4-BE49-F238E27FC236}">
                <a16:creationId xmlns:a16="http://schemas.microsoft.com/office/drawing/2014/main" id="{4490F687-81A9-A145-8393-516A319626EF}"/>
              </a:ext>
            </a:extLst>
          </p:cNvPr>
          <p:cNvSpPr/>
          <p:nvPr/>
        </p:nvSpPr>
        <p:spPr>
          <a:xfrm>
            <a:off x="4543321" y="5080524"/>
            <a:ext cx="341523" cy="23135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2766"/>
              <a:gd name="adj6" fmla="val -677619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Callout: Bent Line with Border and Accent Bar 14">
            <a:extLst>
              <a:ext uri="{FF2B5EF4-FFF2-40B4-BE49-F238E27FC236}">
                <a16:creationId xmlns:a16="http://schemas.microsoft.com/office/drawing/2014/main" id="{CBB61538-AB74-F5A4-29A3-371B5EDB733E}"/>
              </a:ext>
            </a:extLst>
          </p:cNvPr>
          <p:cNvSpPr/>
          <p:nvPr/>
        </p:nvSpPr>
        <p:spPr>
          <a:xfrm>
            <a:off x="4884844" y="6375052"/>
            <a:ext cx="341523" cy="231354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66538"/>
              <a:gd name="adj6" fmla="val -80281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11F9B-4726-34D1-5B19-D2FB8584121A}"/>
              </a:ext>
            </a:extLst>
          </p:cNvPr>
          <p:cNvSpPr/>
          <p:nvPr/>
        </p:nvSpPr>
        <p:spPr>
          <a:xfrm>
            <a:off x="1266940" y="1686393"/>
            <a:ext cx="1773715" cy="10930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GENERATE 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</a:rPr>
              <a:t>VACANCY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557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810238-FD63-6D6F-5D27-F6501922FADE}"/>
              </a:ext>
            </a:extLst>
          </p:cNvPr>
          <p:cNvSpPr txBox="1"/>
          <p:nvPr/>
        </p:nvSpPr>
        <p:spPr>
          <a:xfrm>
            <a:off x="0" y="1158350"/>
            <a:ext cx="12192000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Vacancy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B11F9B-4726-34D1-5B19-D2FB8584121A}"/>
              </a:ext>
            </a:extLst>
          </p:cNvPr>
          <p:cNvSpPr/>
          <p:nvPr/>
        </p:nvSpPr>
        <p:spPr>
          <a:xfrm>
            <a:off x="5209142" y="2322766"/>
            <a:ext cx="1773715" cy="109305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GENERATE </a:t>
            </a:r>
          </a:p>
          <a:p>
            <a:pPr algn="ctr"/>
            <a:r>
              <a:rPr lang="en-IN" sz="2800" dirty="0">
                <a:solidFill>
                  <a:schemeClr val="bg1"/>
                </a:solidFill>
              </a:rPr>
              <a:t>VACANCY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75DF0A4-E649-37F6-D1F1-DF242E6C5BA8}"/>
              </a:ext>
            </a:extLst>
          </p:cNvPr>
          <p:cNvSpPr/>
          <p:nvPr/>
        </p:nvSpPr>
        <p:spPr>
          <a:xfrm>
            <a:off x="4553638" y="5401416"/>
            <a:ext cx="1311008" cy="10190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Internal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D11F25-A3F7-D5CD-4D7E-93DB2F9B0F79}"/>
              </a:ext>
            </a:extLst>
          </p:cNvPr>
          <p:cNvSpPr/>
          <p:nvPr/>
        </p:nvSpPr>
        <p:spPr>
          <a:xfrm>
            <a:off x="6327353" y="5401416"/>
            <a:ext cx="1311008" cy="10190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Out Side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C6AD7E8-D42F-4FF4-3EB1-5DB2EEF27E67}"/>
              </a:ext>
            </a:extLst>
          </p:cNvPr>
          <p:cNvSpPr/>
          <p:nvPr/>
        </p:nvSpPr>
        <p:spPr>
          <a:xfrm>
            <a:off x="2721166" y="6860899"/>
            <a:ext cx="2487976" cy="10190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Show List </a:t>
            </a:r>
          </a:p>
          <a:p>
            <a:pPr algn="ctr"/>
            <a:r>
              <a:rPr lang="en-IN" dirty="0"/>
              <a:t>From Promotion Exam Passed Employee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186F868-F3C6-96A9-E3EC-3CEB711EBF48}"/>
              </a:ext>
            </a:extLst>
          </p:cNvPr>
          <p:cNvSpPr/>
          <p:nvPr/>
        </p:nvSpPr>
        <p:spPr>
          <a:xfrm>
            <a:off x="5864646" y="6860899"/>
            <a:ext cx="2429219" cy="10190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Interview Passed Hold Candidate List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3A535B-D833-A664-DB64-024BC724EBAC}"/>
              </a:ext>
            </a:extLst>
          </p:cNvPr>
          <p:cNvSpPr/>
          <p:nvPr/>
        </p:nvSpPr>
        <p:spPr>
          <a:xfrm>
            <a:off x="8824330" y="6860899"/>
            <a:ext cx="2429219" cy="101906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New Interview List</a:t>
            </a:r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5AB429A-21FF-0B7F-8045-6E7544DF9C1A}"/>
              </a:ext>
            </a:extLst>
          </p:cNvPr>
          <p:cNvCxnSpPr>
            <a:cxnSpLocks/>
            <a:stCxn id="2" idx="1"/>
            <a:endCxn id="11" idx="0"/>
          </p:cNvCxnSpPr>
          <p:nvPr/>
        </p:nvCxnSpPr>
        <p:spPr>
          <a:xfrm rot="10800000" flipV="1">
            <a:off x="3965154" y="5910945"/>
            <a:ext cx="588484" cy="949953"/>
          </a:xfrm>
          <a:prstGeom prst="bentConnector2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49BA0F16-C93D-0E65-22DB-8DCC953D6ACB}"/>
              </a:ext>
            </a:extLst>
          </p:cNvPr>
          <p:cNvCxnSpPr>
            <a:cxnSpLocks/>
            <a:stCxn id="10" idx="3"/>
            <a:endCxn id="12" idx="0"/>
          </p:cNvCxnSpPr>
          <p:nvPr/>
        </p:nvCxnSpPr>
        <p:spPr>
          <a:xfrm flipH="1">
            <a:off x="7079256" y="5910946"/>
            <a:ext cx="559105" cy="949953"/>
          </a:xfrm>
          <a:prstGeom prst="bentConnector4">
            <a:avLst>
              <a:gd name="adj1" fmla="val -40887"/>
              <a:gd name="adj2" fmla="val 76819"/>
            </a:avLst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A2B5363F-A306-80C4-31BB-59B28A64633A}"/>
              </a:ext>
            </a:extLst>
          </p:cNvPr>
          <p:cNvCxnSpPr>
            <a:cxnSpLocks/>
          </p:cNvCxnSpPr>
          <p:nvPr/>
        </p:nvCxnSpPr>
        <p:spPr>
          <a:xfrm>
            <a:off x="7864756" y="6643915"/>
            <a:ext cx="2174184" cy="229684"/>
          </a:xfrm>
          <a:prstGeom prst="bentConnector2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6A94208-2DB9-EE26-1742-30465DAFFFAE}"/>
              </a:ext>
            </a:extLst>
          </p:cNvPr>
          <p:cNvSpPr/>
          <p:nvPr/>
        </p:nvSpPr>
        <p:spPr>
          <a:xfrm>
            <a:off x="4193139" y="3722119"/>
            <a:ext cx="1773715" cy="1093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solidFill>
                  <a:schemeClr val="bg1"/>
                </a:solidFill>
              </a:rPr>
              <a:t>Against Organogram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88EA0D-BF80-7156-6E96-905A8956F1C7}"/>
              </a:ext>
            </a:extLst>
          </p:cNvPr>
          <p:cNvSpPr/>
          <p:nvPr/>
        </p:nvSpPr>
        <p:spPr>
          <a:xfrm>
            <a:off x="6207158" y="3708547"/>
            <a:ext cx="1773715" cy="109305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Special Requirement</a:t>
            </a:r>
            <a:endParaRPr lang="en-IN" sz="1400" dirty="0">
              <a:solidFill>
                <a:schemeClr val="bg1"/>
              </a:solidFill>
            </a:endParaRP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1E4D263B-365A-CA1A-A37D-996F2AC2027E}"/>
              </a:ext>
            </a:extLst>
          </p:cNvPr>
          <p:cNvCxnSpPr>
            <a:stCxn id="16" idx="1"/>
            <a:endCxn id="36" idx="1"/>
          </p:cNvCxnSpPr>
          <p:nvPr/>
        </p:nvCxnSpPr>
        <p:spPr>
          <a:xfrm rot="10800000" flipV="1">
            <a:off x="4193140" y="2869294"/>
            <a:ext cx="1016003" cy="1399353"/>
          </a:xfrm>
          <a:prstGeom prst="bentConnector3">
            <a:avLst>
              <a:gd name="adj1" fmla="val 1225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7F504523-8CC1-2C3D-86D6-BF9573C44965}"/>
              </a:ext>
            </a:extLst>
          </p:cNvPr>
          <p:cNvCxnSpPr>
            <a:cxnSpLocks/>
            <a:stCxn id="16" idx="3"/>
            <a:endCxn id="37" idx="3"/>
          </p:cNvCxnSpPr>
          <p:nvPr/>
        </p:nvCxnSpPr>
        <p:spPr>
          <a:xfrm>
            <a:off x="6982857" y="2869295"/>
            <a:ext cx="998016" cy="1385781"/>
          </a:xfrm>
          <a:prstGeom prst="bentConnector3">
            <a:avLst>
              <a:gd name="adj1" fmla="val 122905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25B82232-AF79-AC95-2FEC-0DB73FEBF69B}"/>
              </a:ext>
            </a:extLst>
          </p:cNvPr>
          <p:cNvCxnSpPr>
            <a:stCxn id="36" idx="2"/>
            <a:endCxn id="37" idx="2"/>
          </p:cNvCxnSpPr>
          <p:nvPr/>
        </p:nvCxnSpPr>
        <p:spPr>
          <a:xfrm rot="5400000" flipH="1" flipV="1">
            <a:off x="6080220" y="3801380"/>
            <a:ext cx="13572" cy="2014019"/>
          </a:xfrm>
          <a:prstGeom prst="bentConnector3">
            <a:avLst>
              <a:gd name="adj1" fmla="val -1256580"/>
            </a:avLst>
          </a:prstGeom>
          <a:ln w="38100">
            <a:solidFill>
              <a:srgbClr val="34A85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7BE1CFA-1120-28C5-A188-FB64EFC2D874}"/>
              </a:ext>
            </a:extLst>
          </p:cNvPr>
          <p:cNvCxnSpPr>
            <a:cxnSpLocks/>
            <a:stCxn id="2" idx="0"/>
            <a:endCxn id="10" idx="0"/>
          </p:cNvCxnSpPr>
          <p:nvPr/>
        </p:nvCxnSpPr>
        <p:spPr>
          <a:xfrm rot="5400000" flipH="1" flipV="1">
            <a:off x="6095999" y="4514559"/>
            <a:ext cx="12700" cy="1773715"/>
          </a:xfrm>
          <a:prstGeom prst="bentConnector3">
            <a:avLst>
              <a:gd name="adj1" fmla="val 1228559"/>
            </a:avLst>
          </a:prstGeom>
          <a:ln w="38100">
            <a:solidFill>
              <a:srgbClr val="34A85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ED9A0FD-3BAA-32DF-B091-9904BF730E81}"/>
              </a:ext>
            </a:extLst>
          </p:cNvPr>
          <p:cNvCxnSpPr/>
          <p:nvPr/>
        </p:nvCxnSpPr>
        <p:spPr>
          <a:xfrm>
            <a:off x="6102349" y="4992914"/>
            <a:ext cx="0" cy="275772"/>
          </a:xfrm>
          <a:prstGeom prst="straightConnector1">
            <a:avLst/>
          </a:prstGeom>
          <a:ln w="38100">
            <a:solidFill>
              <a:srgbClr val="34A85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888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3A39CF-0328-DA10-DB42-492B53DD9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614" y="910631"/>
            <a:ext cx="8467725" cy="727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E425053-9B98-6E0A-38A1-11F7BF8A28D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Growth Plan</a:t>
            </a:r>
          </a:p>
        </p:txBody>
      </p:sp>
    </p:spTree>
    <p:extLst>
      <p:ext uri="{BB962C8B-B14F-4D97-AF65-F5344CB8AC3E}">
        <p14:creationId xmlns:p14="http://schemas.microsoft.com/office/powerpoint/2010/main" val="426039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5053-9B98-6E0A-38A1-11F7BF8A28D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Growth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539E2-8F4F-E35B-5C55-20B5B3797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75" y="1655202"/>
            <a:ext cx="11042969" cy="600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41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18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425053-9B98-6E0A-38A1-11F7BF8A28D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Growth Plan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B20C48-4CA6-F585-820F-B15F03C266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4" y="1600447"/>
            <a:ext cx="11937365" cy="6418890"/>
          </a:xfrm>
          <a:prstGeom prst="rect">
            <a:avLst/>
          </a:prstGeom>
          <a:ln w="38100" cap="sq">
            <a:solidFill>
              <a:srgbClr val="00746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634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6A6777-1476-7799-0998-99999BB91D24}"/>
              </a:ext>
            </a:extLst>
          </p:cNvPr>
          <p:cNvSpPr txBox="1"/>
          <p:nvPr/>
        </p:nvSpPr>
        <p:spPr>
          <a:xfrm>
            <a:off x="307975" y="2022438"/>
            <a:ext cx="1153619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Duke </a:t>
            </a:r>
            <a:r>
              <a:rPr lang="en-IN" sz="4400" b="1" dirty="0" err="1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Plasto</a:t>
            </a:r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 Technique Private Limited</a:t>
            </a: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New Employee </a:t>
            </a:r>
          </a:p>
          <a:p>
            <a:pPr algn="ctr"/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</a:t>
            </a: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73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Why? - </a:t>
            </a:r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912BF-72B8-C924-BAB8-44AE317DC96E}"/>
              </a:ext>
            </a:extLst>
          </p:cNvPr>
          <p:cNvSpPr txBox="1"/>
          <p:nvPr/>
        </p:nvSpPr>
        <p:spPr>
          <a:xfrm>
            <a:off x="307975" y="2293827"/>
            <a:ext cx="1166572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Current system is Manual, Lengthy, Time Taking and Incompetent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Confidence of current manual system?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Right candidate? Right Job?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How find right candidate? Evaluation system?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Data management tool not available and evaluation system not done in within time.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New candidate data bank not available.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Some time wrong selection in urgency.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Cannot justify of qualified candidate in interview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Justification of employees are FIT TO JOB or Not?</a:t>
            </a:r>
          </a:p>
          <a:p>
            <a:pPr marL="715963" indent="-715963">
              <a:buFont typeface="Wingdings" panose="05000000000000000000" pitchFamily="2" charset="2"/>
              <a:buChar char="Ø"/>
            </a:pPr>
            <a:endParaRPr lang="en-IN" sz="3200" dirty="0">
              <a:solidFill>
                <a:srgbClr val="0074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636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8D73C1AB-59C5-13DB-A85E-36D71043C1C3}"/>
              </a:ext>
            </a:extLst>
          </p:cNvPr>
          <p:cNvSpPr/>
          <p:nvPr/>
        </p:nvSpPr>
        <p:spPr>
          <a:xfrm>
            <a:off x="4260186" y="1077052"/>
            <a:ext cx="3624608" cy="402233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90E08-BDEF-B368-45B0-F2258D348805}"/>
              </a:ext>
            </a:extLst>
          </p:cNvPr>
          <p:cNvSpPr/>
          <p:nvPr/>
        </p:nvSpPr>
        <p:spPr>
          <a:xfrm>
            <a:off x="4370017" y="1249837"/>
            <a:ext cx="3401142" cy="37440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B62D57-A8E8-640F-C2A4-5E3368D12E64}"/>
              </a:ext>
            </a:extLst>
          </p:cNvPr>
          <p:cNvSpPr/>
          <p:nvPr/>
        </p:nvSpPr>
        <p:spPr>
          <a:xfrm>
            <a:off x="3479693" y="938132"/>
            <a:ext cx="4663656" cy="217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6E9FBE-8E0E-8B6A-43E7-F5DFE89C698B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Flowchart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AC0B64-3880-77A1-EC08-2B73F2D2BD6C}"/>
                  </a:ext>
                </a:extLst>
              </p14:cNvPr>
              <p14:cNvContentPartPr/>
              <p14:nvPr/>
            </p14:nvContentPartPr>
            <p14:xfrm>
              <a:off x="4883718" y="36394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AC0B64-3880-77A1-EC08-2B73F2D2BD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4718" y="363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CBCA4A-E927-23CC-B5DE-32B1DD0E679F}"/>
                  </a:ext>
                </a:extLst>
              </p14:cNvPr>
              <p14:cNvContentPartPr/>
              <p14:nvPr/>
            </p14:nvContentPartPr>
            <p14:xfrm>
              <a:off x="8175558" y="363948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CBCA4A-E927-23CC-B5DE-32B1DD0E67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7558" y="3531480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4E641-DDE7-5413-D4E6-BA296FA5AB39}"/>
              </a:ext>
            </a:extLst>
          </p:cNvPr>
          <p:cNvGrpSpPr/>
          <p:nvPr/>
        </p:nvGrpSpPr>
        <p:grpSpPr>
          <a:xfrm>
            <a:off x="6088638" y="2811120"/>
            <a:ext cx="269280" cy="118800"/>
            <a:chOff x="6088638" y="3054960"/>
            <a:chExt cx="269280" cy="118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1F500D-5EF6-46A9-7A66-13240D09C9CD}"/>
                    </a:ext>
                  </a:extLst>
                </p14:cNvPr>
                <p14:cNvContentPartPr/>
                <p14:nvPr/>
              </p14:nvContentPartPr>
              <p14:xfrm>
                <a:off x="6357558" y="305496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1F500D-5EF6-46A9-7A66-13240D09C9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9558" y="294696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00BD47-2484-7494-FA64-702A89495A27}"/>
                    </a:ext>
                  </a:extLst>
                </p14:cNvPr>
                <p14:cNvContentPartPr/>
                <p14:nvPr/>
              </p14:nvContentPartPr>
              <p14:xfrm>
                <a:off x="6088638" y="317340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00BD47-2484-7494-FA64-702A89495A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0638" y="306540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AE6A46-86F9-B616-3E00-26BE307EBFF5}"/>
              </a:ext>
            </a:extLst>
          </p:cNvPr>
          <p:cNvGrpSpPr/>
          <p:nvPr/>
        </p:nvGrpSpPr>
        <p:grpSpPr>
          <a:xfrm>
            <a:off x="6271518" y="3230520"/>
            <a:ext cx="248040" cy="183240"/>
            <a:chOff x="6271518" y="3474360"/>
            <a:chExt cx="248040" cy="183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7336F5-346A-9A68-265A-B6492582C803}"/>
                    </a:ext>
                  </a:extLst>
                </p14:cNvPr>
                <p14:cNvContentPartPr/>
                <p14:nvPr/>
              </p14:nvContentPartPr>
              <p14:xfrm>
                <a:off x="6271518" y="3474360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7336F5-346A-9A68-265A-B6492582C8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3518" y="336636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C1E30D-9AE0-B0FE-FADE-B5B4B83F6B25}"/>
                    </a:ext>
                  </a:extLst>
                </p14:cNvPr>
                <p14:cNvContentPartPr/>
                <p14:nvPr/>
              </p14:nvContentPartPr>
              <p14:xfrm>
                <a:off x="6519198" y="365724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C1E30D-9AE0-B0FE-FADE-B5B4B83F6B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1198" y="354924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3BACB83-466E-6C89-B3C1-8E1DCECF3762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03488A5-BC81-534C-D8D7-62EA43919C38}"/>
              </a:ext>
            </a:extLst>
          </p:cNvPr>
          <p:cNvSpPr/>
          <p:nvPr/>
        </p:nvSpPr>
        <p:spPr>
          <a:xfrm>
            <a:off x="4724839" y="1974093"/>
            <a:ext cx="2727596" cy="2711838"/>
          </a:xfrm>
          <a:prstGeom prst="ellipse">
            <a:avLst/>
          </a:prstGeom>
          <a:solidFill>
            <a:srgbClr val="A4F6DB"/>
          </a:solidFill>
          <a:ln>
            <a:solidFill>
              <a:srgbClr val="50EEB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9B1D76-300A-8772-5139-2D37F2A6A2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0" y="2296424"/>
            <a:ext cx="2016420" cy="2061836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62EEEF2-7008-94F0-DE63-F36EB7B2EEEE}"/>
              </a:ext>
            </a:extLst>
          </p:cNvPr>
          <p:cNvSpPr/>
          <p:nvPr/>
        </p:nvSpPr>
        <p:spPr>
          <a:xfrm>
            <a:off x="2797401" y="2760570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5E47E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Minus Sign 50">
            <a:extLst>
              <a:ext uri="{FF2B5EF4-FFF2-40B4-BE49-F238E27FC236}">
                <a16:creationId xmlns:a16="http://schemas.microsoft.com/office/drawing/2014/main" id="{A00FEDF7-F235-396D-38E7-3EE3B0B4800E}"/>
              </a:ext>
            </a:extLst>
          </p:cNvPr>
          <p:cNvSpPr/>
          <p:nvPr/>
        </p:nvSpPr>
        <p:spPr>
          <a:xfrm>
            <a:off x="3479693" y="3042552"/>
            <a:ext cx="880164" cy="249639"/>
          </a:xfrm>
          <a:prstGeom prst="mathMinus">
            <a:avLst/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58DB365-0B85-8E71-FE72-E73FB0B5322D}"/>
              </a:ext>
            </a:extLst>
          </p:cNvPr>
          <p:cNvSpPr/>
          <p:nvPr/>
        </p:nvSpPr>
        <p:spPr>
          <a:xfrm>
            <a:off x="4250026" y="3104810"/>
            <a:ext cx="126588" cy="125710"/>
          </a:xfrm>
          <a:prstGeom prst="ellipse">
            <a:avLst/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18B9B37-E1EC-F16F-5693-54455183D42C}"/>
              </a:ext>
            </a:extLst>
          </p:cNvPr>
          <p:cNvSpPr/>
          <p:nvPr/>
        </p:nvSpPr>
        <p:spPr>
          <a:xfrm>
            <a:off x="3454889" y="4705864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85DDD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Minus Sign 53">
            <a:extLst>
              <a:ext uri="{FF2B5EF4-FFF2-40B4-BE49-F238E27FC236}">
                <a16:creationId xmlns:a16="http://schemas.microsoft.com/office/drawing/2014/main" id="{87E7252F-9C35-23AB-B925-A5A4B78F6C25}"/>
              </a:ext>
            </a:extLst>
          </p:cNvPr>
          <p:cNvSpPr/>
          <p:nvPr/>
        </p:nvSpPr>
        <p:spPr>
          <a:xfrm rot="19524364">
            <a:off x="4027330" y="4569210"/>
            <a:ext cx="880164" cy="249639"/>
          </a:xfrm>
          <a:prstGeom prst="mathMinus">
            <a:avLst/>
          </a:prstGeom>
          <a:solidFill>
            <a:srgbClr val="85DDDF"/>
          </a:solidFill>
          <a:ln>
            <a:solidFill>
              <a:srgbClr val="85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65570E-649D-9E67-B328-50F914A1EA31}"/>
              </a:ext>
            </a:extLst>
          </p:cNvPr>
          <p:cNvSpPr/>
          <p:nvPr/>
        </p:nvSpPr>
        <p:spPr>
          <a:xfrm>
            <a:off x="4723958" y="4407017"/>
            <a:ext cx="126588" cy="125710"/>
          </a:xfrm>
          <a:prstGeom prst="ellipse">
            <a:avLst/>
          </a:prstGeom>
          <a:solidFill>
            <a:srgbClr val="85DDDF"/>
          </a:solidFill>
          <a:ln>
            <a:solidFill>
              <a:srgbClr val="85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5F19ED-681D-E635-2629-69CEEC7CC4EB}"/>
              </a:ext>
            </a:extLst>
          </p:cNvPr>
          <p:cNvSpPr txBox="1"/>
          <p:nvPr/>
        </p:nvSpPr>
        <p:spPr>
          <a:xfrm>
            <a:off x="0" y="3012083"/>
            <a:ext cx="2841833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rgbClr val="482FE1"/>
                </a:solidFill>
                <a:latin typeface="Californian FB" panose="0207040306080B030204" pitchFamily="18" charset="0"/>
              </a:rPr>
              <a:t>Online Application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Fill-up Interview Form Details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Basic Exam MCQ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Video Interview</a:t>
            </a:r>
          </a:p>
          <a:p>
            <a:pPr algn="r"/>
            <a:endParaRPr lang="en-IN" sz="1050" b="1" dirty="0">
              <a:latin typeface="Californian FB" panose="0207040306080B030204" pitchFamily="18" charset="0"/>
            </a:endParaRPr>
          </a:p>
          <a:p>
            <a:pPr algn="r"/>
            <a:endParaRPr lang="en-IN" sz="2000" b="1" dirty="0">
              <a:latin typeface="Californian FB" panose="0207040306080B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77F5A9-2267-3A51-C42F-84432304E1E4}"/>
              </a:ext>
            </a:extLst>
          </p:cNvPr>
          <p:cNvSpPr txBox="1"/>
          <p:nvPr/>
        </p:nvSpPr>
        <p:spPr>
          <a:xfrm>
            <a:off x="582087" y="4809002"/>
            <a:ext cx="284183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rgbClr val="0ED8CE"/>
                </a:solidFill>
                <a:latin typeface="Californian FB" panose="0207040306080B030204" pitchFamily="18" charset="0"/>
              </a:rPr>
              <a:t>Initial selection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Data filter as per requirement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Select candidate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Call latter for interview</a:t>
            </a:r>
          </a:p>
          <a:p>
            <a:endParaRPr lang="en-IN" sz="1400" b="1" dirty="0">
              <a:latin typeface="Californian FB" panose="0207040306080B030204" pitchFamily="18" charset="0"/>
            </a:endParaRPr>
          </a:p>
          <a:p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5A2CE5-AFFC-7B1A-DF45-9A92002F06DC}"/>
              </a:ext>
            </a:extLst>
          </p:cNvPr>
          <p:cNvSpPr/>
          <p:nvPr/>
        </p:nvSpPr>
        <p:spPr>
          <a:xfrm>
            <a:off x="5781336" y="5767590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E12BE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Minus Sign 58">
            <a:extLst>
              <a:ext uri="{FF2B5EF4-FFF2-40B4-BE49-F238E27FC236}">
                <a16:creationId xmlns:a16="http://schemas.microsoft.com/office/drawing/2014/main" id="{839A4A1D-776C-40EF-6ED5-E1CEB1700BF0}"/>
              </a:ext>
            </a:extLst>
          </p:cNvPr>
          <p:cNvSpPr/>
          <p:nvPr/>
        </p:nvSpPr>
        <p:spPr>
          <a:xfrm rot="16200000">
            <a:off x="5745166" y="5323524"/>
            <a:ext cx="880164" cy="249639"/>
          </a:xfrm>
          <a:prstGeom prst="mathMinus">
            <a:avLst/>
          </a:prstGeom>
          <a:solidFill>
            <a:srgbClr val="E12BE5"/>
          </a:solidFill>
          <a:ln>
            <a:solidFill>
              <a:srgbClr val="E12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FF37076-6CC9-7A89-8CA4-1CEC68E58A31}"/>
              </a:ext>
            </a:extLst>
          </p:cNvPr>
          <p:cNvSpPr/>
          <p:nvPr/>
        </p:nvSpPr>
        <p:spPr>
          <a:xfrm>
            <a:off x="6116869" y="5015060"/>
            <a:ext cx="126588" cy="125710"/>
          </a:xfrm>
          <a:prstGeom prst="ellipse">
            <a:avLst/>
          </a:prstGeom>
          <a:solidFill>
            <a:srgbClr val="E12BE5"/>
          </a:solidFill>
          <a:ln>
            <a:solidFill>
              <a:srgbClr val="E12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3C00B0-61C6-D8A4-82F7-8AB57F09DA6C}"/>
              </a:ext>
            </a:extLst>
          </p:cNvPr>
          <p:cNvSpPr/>
          <p:nvPr/>
        </p:nvSpPr>
        <p:spPr>
          <a:xfrm>
            <a:off x="7711613" y="4886341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F93D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Minus Sign 62">
            <a:extLst>
              <a:ext uri="{FF2B5EF4-FFF2-40B4-BE49-F238E27FC236}">
                <a16:creationId xmlns:a16="http://schemas.microsoft.com/office/drawing/2014/main" id="{F1080123-9CC0-A80F-22E2-209602E4EA20}"/>
              </a:ext>
            </a:extLst>
          </p:cNvPr>
          <p:cNvSpPr/>
          <p:nvPr/>
        </p:nvSpPr>
        <p:spPr>
          <a:xfrm rot="13607929">
            <a:off x="7172198" y="4628904"/>
            <a:ext cx="880164" cy="249639"/>
          </a:xfrm>
          <a:prstGeom prst="mathMinus">
            <a:avLst/>
          </a:prstGeom>
          <a:solidFill>
            <a:srgbClr val="F9F93D"/>
          </a:solidFill>
          <a:ln>
            <a:solidFill>
              <a:srgbClr val="F9F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389BA4-172E-1C4C-DBB2-8534C022321E}"/>
              </a:ext>
            </a:extLst>
          </p:cNvPr>
          <p:cNvSpPr/>
          <p:nvPr/>
        </p:nvSpPr>
        <p:spPr>
          <a:xfrm>
            <a:off x="7278024" y="4411353"/>
            <a:ext cx="126588" cy="125710"/>
          </a:xfrm>
          <a:prstGeom prst="ellipse">
            <a:avLst/>
          </a:prstGeom>
          <a:solidFill>
            <a:srgbClr val="F9F93D"/>
          </a:solidFill>
          <a:ln>
            <a:solidFill>
              <a:srgbClr val="F9F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1FAEA1C-65CB-CC0D-AC0B-1B2433E16827}"/>
              </a:ext>
            </a:extLst>
          </p:cNvPr>
          <p:cNvSpPr/>
          <p:nvPr/>
        </p:nvSpPr>
        <p:spPr>
          <a:xfrm>
            <a:off x="8540815" y="2760570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2EE7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Minus Sign 65">
            <a:extLst>
              <a:ext uri="{FF2B5EF4-FFF2-40B4-BE49-F238E27FC236}">
                <a16:creationId xmlns:a16="http://schemas.microsoft.com/office/drawing/2014/main" id="{AD81E7A9-B42E-ED9F-0AA4-DED486C2D10E}"/>
              </a:ext>
            </a:extLst>
          </p:cNvPr>
          <p:cNvSpPr/>
          <p:nvPr/>
        </p:nvSpPr>
        <p:spPr>
          <a:xfrm>
            <a:off x="7765406" y="3044596"/>
            <a:ext cx="880164" cy="249639"/>
          </a:xfrm>
          <a:prstGeom prst="mathMinus">
            <a:avLst/>
          </a:prstGeom>
          <a:solidFill>
            <a:srgbClr val="12EE76"/>
          </a:solidFill>
          <a:ln>
            <a:solidFill>
              <a:srgbClr val="12E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01FFE34-6037-74BC-6223-FF6BA3999612}"/>
              </a:ext>
            </a:extLst>
          </p:cNvPr>
          <p:cNvSpPr/>
          <p:nvPr/>
        </p:nvSpPr>
        <p:spPr>
          <a:xfrm>
            <a:off x="7753465" y="3108601"/>
            <a:ext cx="126588" cy="125710"/>
          </a:xfrm>
          <a:prstGeom prst="ellipse">
            <a:avLst/>
          </a:prstGeom>
          <a:solidFill>
            <a:srgbClr val="12EE76"/>
          </a:solidFill>
          <a:ln>
            <a:solidFill>
              <a:srgbClr val="12E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34F530-F2C7-8973-A19D-F82905330DF8}"/>
              </a:ext>
            </a:extLst>
          </p:cNvPr>
          <p:cNvSpPr txBox="1"/>
          <p:nvPr/>
        </p:nvSpPr>
        <p:spPr>
          <a:xfrm>
            <a:off x="4965870" y="6695385"/>
            <a:ext cx="24387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solidFill>
                  <a:srgbClr val="E12BE5"/>
                </a:solidFill>
                <a:latin typeface="Californian FB" panose="0207040306080B030204" pitchFamily="18" charset="0"/>
              </a:rPr>
              <a:t>First interview by HR</a:t>
            </a: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Data Verification</a:t>
            </a: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Document Verification</a:t>
            </a:r>
          </a:p>
          <a:p>
            <a:pPr algn="ctr"/>
            <a:endParaRPr lang="en-IN" sz="1400" b="1" dirty="0">
              <a:latin typeface="Californian FB" panose="0207040306080B030204" pitchFamily="18" charset="0"/>
            </a:endParaRPr>
          </a:p>
          <a:p>
            <a:pPr algn="ctr"/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485192-61AE-0BD7-0B89-E1664356857D}"/>
              </a:ext>
            </a:extLst>
          </p:cNvPr>
          <p:cNvSpPr txBox="1"/>
          <p:nvPr/>
        </p:nvSpPr>
        <p:spPr>
          <a:xfrm>
            <a:off x="8653702" y="5178334"/>
            <a:ext cx="2908378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  <a:latin typeface="Californian FB" panose="0207040306080B030204" pitchFamily="18" charset="0"/>
              </a:rPr>
              <a:t>Second interview </a:t>
            </a:r>
          </a:p>
          <a:p>
            <a:r>
              <a:rPr lang="en-IN" b="1" dirty="0">
                <a:solidFill>
                  <a:srgbClr val="FFC000"/>
                </a:solidFill>
                <a:latin typeface="Californian FB" panose="0207040306080B030204" pitchFamily="18" charset="0"/>
              </a:rPr>
              <a:t>By HOD / Management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Practical Exam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Job profile question answer</a:t>
            </a:r>
          </a:p>
          <a:p>
            <a:endParaRPr lang="en-IN" sz="16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  <a:p>
            <a:pPr algn="ctr"/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CD9FDA-720F-2F9C-8B09-72F903906260}"/>
              </a:ext>
            </a:extLst>
          </p:cNvPr>
          <p:cNvSpPr txBox="1"/>
          <p:nvPr/>
        </p:nvSpPr>
        <p:spPr>
          <a:xfrm>
            <a:off x="9368354" y="3167370"/>
            <a:ext cx="286241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2EE76"/>
                </a:solidFill>
                <a:latin typeface="Californian FB" panose="0207040306080B030204" pitchFamily="18" charset="0"/>
              </a:rPr>
              <a:t>Job Offer</a:t>
            </a:r>
          </a:p>
          <a:p>
            <a:r>
              <a:rPr lang="en-IN" sz="1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3 Days Training</a:t>
            </a:r>
          </a:p>
          <a:p>
            <a:r>
              <a:rPr lang="en-IN" sz="1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HR Training</a:t>
            </a:r>
          </a:p>
          <a:p>
            <a:r>
              <a:rPr lang="en-IN" sz="1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Rules and Regulations</a:t>
            </a:r>
          </a:p>
          <a:p>
            <a:r>
              <a:rPr lang="en-IN" sz="1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Work Instruction</a:t>
            </a:r>
          </a:p>
          <a:p>
            <a:pPr algn="ctr"/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D67474E-D2D8-A126-465B-63990A26675F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45" y="5932746"/>
            <a:ext cx="505923" cy="505923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0FB395F-F883-11C3-3A80-F31E128490F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71" y="5044397"/>
            <a:ext cx="530054" cy="530054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2FDAFF3-C04A-CC30-E00B-BD39034BAE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33" y="2892107"/>
            <a:ext cx="511755" cy="51175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7E6F278-A8AD-6B4B-6416-784034B0C11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689" y="2947535"/>
            <a:ext cx="432745" cy="432745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35B1593-52EE-D3E1-A904-25E88EBF4E99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51" y="4872565"/>
            <a:ext cx="480858" cy="4959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B27E2F-5859-91E0-2D12-6ABCFFE0C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03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3" grpId="0" animBg="1"/>
      <p:bldP spid="22" grpId="0" animBg="1"/>
      <p:bldP spid="51" grpId="0" animBg="1"/>
      <p:bldP spid="52" grpId="0" animBg="1"/>
      <p:bldP spid="54" grpId="0" animBg="1"/>
      <p:bldP spid="55" grpId="0" animBg="1"/>
      <p:bldP spid="56" grpId="0"/>
      <p:bldP spid="57" grpId="0"/>
      <p:bldP spid="59" grpId="0" animBg="1"/>
      <p:bldP spid="60" grpId="0" animBg="1"/>
      <p:bldP spid="63" grpId="0" animBg="1"/>
      <p:bldP spid="64" grpId="0" animBg="1"/>
      <p:bldP spid="66" grpId="0" animBg="1"/>
      <p:bldP spid="67" grpId="0" animBg="1"/>
      <p:bldP spid="68" grpId="0"/>
      <p:bldP spid="69" grpId="0"/>
      <p:bldP spid="7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Online Application medium 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23283-9006-FDD6-C270-6A385AD43416}"/>
              </a:ext>
            </a:extLst>
          </p:cNvPr>
          <p:cNvSpPr/>
          <p:nvPr/>
        </p:nvSpPr>
        <p:spPr>
          <a:xfrm>
            <a:off x="612775" y="1991360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B2055-3567-0DD2-BEA0-AC4B0E32E048}"/>
              </a:ext>
            </a:extLst>
          </p:cNvPr>
          <p:cNvSpPr txBox="1"/>
          <p:nvPr/>
        </p:nvSpPr>
        <p:spPr>
          <a:xfrm>
            <a:off x="1828800" y="2298710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Californian FB" panose="0207040306080B030204" pitchFamily="18" charset="0"/>
              </a:rPr>
              <a:t>Kiosk</a:t>
            </a:r>
            <a:endParaRPr lang="en-IN" sz="32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36D6BF-AA55-C489-61C1-80FB7D5E44FF}"/>
              </a:ext>
            </a:extLst>
          </p:cNvPr>
          <p:cNvSpPr txBox="1"/>
          <p:nvPr/>
        </p:nvSpPr>
        <p:spPr>
          <a:xfrm>
            <a:off x="1792271" y="2907349"/>
            <a:ext cx="994252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200" dirty="0">
                <a:latin typeface="Californian FB" panose="0207040306080B030204" pitchFamily="18" charset="0"/>
              </a:rPr>
              <a:t>Kiosk will be available Duke Gate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Californian FB" panose="0207040306080B030204" pitchFamily="18" charset="0"/>
              </a:rPr>
              <a:t>Employees who are less familiar with digital technology will use this tool </a:t>
            </a:r>
            <a:r>
              <a:rPr lang="en-US" sz="2000" dirty="0">
                <a:latin typeface="Californian FB" panose="0207040306080B030204" pitchFamily="18" charset="0"/>
              </a:rPr>
              <a:t>(Like- Production employee)</a:t>
            </a:r>
            <a:endParaRPr lang="en-IN" sz="3200" dirty="0">
              <a:latin typeface="Californian FB" panose="0207040306080B030204" pitchFamily="18" charset="0"/>
            </a:endParaRPr>
          </a:p>
          <a:p>
            <a:pPr>
              <a:lnSpc>
                <a:spcPct val="150000"/>
              </a:lnSpc>
            </a:pPr>
            <a:r>
              <a:rPr lang="en-IN" sz="3200" dirty="0">
                <a:latin typeface="Californian FB" panose="0207040306080B030204" pitchFamily="18" charset="0"/>
              </a:rPr>
              <a:t>Candidate can submit interview </a:t>
            </a:r>
          </a:p>
          <a:p>
            <a:pPr>
              <a:lnSpc>
                <a:spcPct val="150000"/>
              </a:lnSpc>
            </a:pPr>
            <a:r>
              <a:rPr lang="en-IN" sz="3200" dirty="0">
                <a:latin typeface="Californian FB" panose="0207040306080B030204" pitchFamily="18" charset="0"/>
              </a:rPr>
              <a:t>Gate keeper will help to candidates</a:t>
            </a:r>
          </a:p>
          <a:p>
            <a:r>
              <a:rPr lang="en-US" sz="3200" dirty="0">
                <a:latin typeface="Californian FB" panose="0207040306080B030204" pitchFamily="18" charset="0"/>
              </a:rPr>
              <a:t>Training will be provided to gate keepers as per requirement</a:t>
            </a:r>
            <a:r>
              <a:rPr lang="en-IN" sz="3200" dirty="0">
                <a:latin typeface="Californian FB" panose="0207040306080B030204" pitchFamily="18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6A79D9-E701-FC21-3FEE-8A33ED8A9E5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9" y="2205276"/>
            <a:ext cx="699928" cy="6999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5CA8-9CC1-3119-4722-F5A6127A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E8D8D-40FE-40A7-2A7C-0485E108623E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17269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Online Application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23283-9006-FDD6-C270-6A385AD43416}"/>
              </a:ext>
            </a:extLst>
          </p:cNvPr>
          <p:cNvSpPr/>
          <p:nvPr/>
        </p:nvSpPr>
        <p:spPr>
          <a:xfrm>
            <a:off x="612775" y="1991360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B2055-3567-0DD2-BEA0-AC4B0E32E048}"/>
              </a:ext>
            </a:extLst>
          </p:cNvPr>
          <p:cNvSpPr txBox="1"/>
          <p:nvPr/>
        </p:nvSpPr>
        <p:spPr>
          <a:xfrm>
            <a:off x="1828800" y="2298710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Californian FB" panose="0207040306080B030204" pitchFamily="18" charset="0"/>
              </a:rPr>
              <a:t>Kiosk</a:t>
            </a:r>
            <a:endParaRPr lang="en-IN" sz="32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1F63F1-2BD0-F230-6711-53797FDB857D}"/>
              </a:ext>
            </a:extLst>
          </p:cNvPr>
          <p:cNvSpPr/>
          <p:nvPr/>
        </p:nvSpPr>
        <p:spPr>
          <a:xfrm>
            <a:off x="612775" y="3903478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2F01CC-3BB5-C162-9E7D-ECD6025ECF4A}"/>
              </a:ext>
            </a:extLst>
          </p:cNvPr>
          <p:cNvSpPr txBox="1"/>
          <p:nvPr/>
        </p:nvSpPr>
        <p:spPr>
          <a:xfrm>
            <a:off x="1828800" y="4210828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  <a:latin typeface="Californian FB" panose="0207040306080B030204" pitchFamily="18" charset="0"/>
              </a:rPr>
              <a:t>Mobile</a:t>
            </a:r>
            <a:endParaRPr lang="en-IN" sz="3200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F475EA6-4007-BB82-CB88-88F7B4549C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9" y="2205276"/>
            <a:ext cx="699928" cy="6999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12EDD7-B793-B93A-0330-4211D6E3DF6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6" y="4114800"/>
            <a:ext cx="746443" cy="74644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2F5BE18-8830-4C09-1D3A-2D9E85D8BEDD}"/>
              </a:ext>
            </a:extLst>
          </p:cNvPr>
          <p:cNvSpPr txBox="1"/>
          <p:nvPr/>
        </p:nvSpPr>
        <p:spPr>
          <a:xfrm>
            <a:off x="3403600" y="4734048"/>
            <a:ext cx="8380889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Share link to Duke employee’s group, LinkedIn and collages for fresher</a:t>
            </a:r>
          </a:p>
          <a:p>
            <a:pPr algn="just"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First show help video of how to give interview</a:t>
            </a:r>
          </a:p>
          <a:p>
            <a:endParaRPr lang="en-IN" sz="3400" dirty="0">
              <a:latin typeface="Californian FB" panose="0207040306080B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71A423-605E-9B41-8F5F-6F144972B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7EC47F-50EF-A8D0-9EF2-68D8EC7BBE5D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23628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D4E1E02-7160-29E3-F8D6-FE556C83C48E}"/>
              </a:ext>
            </a:extLst>
          </p:cNvPr>
          <p:cNvSpPr txBox="1"/>
          <p:nvPr/>
        </p:nvSpPr>
        <p:spPr>
          <a:xfrm>
            <a:off x="4004151" y="3461551"/>
            <a:ext cx="7781449" cy="158344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Set link to Duke Website with Blink and with  slogan of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Online Application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23283-9006-FDD6-C270-6A385AD43416}"/>
              </a:ext>
            </a:extLst>
          </p:cNvPr>
          <p:cNvSpPr/>
          <p:nvPr/>
        </p:nvSpPr>
        <p:spPr>
          <a:xfrm>
            <a:off x="612775" y="1991360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B2055-3567-0DD2-BEA0-AC4B0E32E048}"/>
              </a:ext>
            </a:extLst>
          </p:cNvPr>
          <p:cNvSpPr txBox="1"/>
          <p:nvPr/>
        </p:nvSpPr>
        <p:spPr>
          <a:xfrm>
            <a:off x="1828800" y="2298710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Kiosk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1F63F1-2BD0-F230-6711-53797FDB857D}"/>
              </a:ext>
            </a:extLst>
          </p:cNvPr>
          <p:cNvSpPr/>
          <p:nvPr/>
        </p:nvSpPr>
        <p:spPr>
          <a:xfrm>
            <a:off x="612775" y="3903478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2F01CC-3BB5-C162-9E7D-ECD6025ECF4A}"/>
              </a:ext>
            </a:extLst>
          </p:cNvPr>
          <p:cNvSpPr txBox="1"/>
          <p:nvPr/>
        </p:nvSpPr>
        <p:spPr>
          <a:xfrm>
            <a:off x="1828800" y="4210828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Mobile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99D23F-1749-B3A3-C7D6-0A47D5B8412D}"/>
              </a:ext>
            </a:extLst>
          </p:cNvPr>
          <p:cNvSpPr/>
          <p:nvPr/>
        </p:nvSpPr>
        <p:spPr>
          <a:xfrm>
            <a:off x="643255" y="5755608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B2AF28-C0D5-5158-3B56-B5F618A22D81}"/>
              </a:ext>
            </a:extLst>
          </p:cNvPr>
          <p:cNvSpPr txBox="1"/>
          <p:nvPr/>
        </p:nvSpPr>
        <p:spPr>
          <a:xfrm>
            <a:off x="1859280" y="6062958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Website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39B864-794C-4DF3-E7FF-F5AD18975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9" y="2205276"/>
            <a:ext cx="699928" cy="699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5CA42E-162C-8FE5-D73C-17142A2F01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6" y="4114800"/>
            <a:ext cx="746443" cy="746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BBEB3-F038-AC82-AD81-8C2C9D52D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8" y="5920022"/>
            <a:ext cx="741699" cy="7789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72186-E7A9-DB84-6C10-AEDF02D2C7BE}"/>
              </a:ext>
            </a:extLst>
          </p:cNvPr>
          <p:cNvCxnSpPr>
            <a:cxnSpLocks/>
            <a:stCxn id="47" idx="0"/>
            <a:endCxn id="20" idx="1"/>
          </p:cNvCxnSpPr>
          <p:nvPr/>
        </p:nvCxnSpPr>
        <p:spPr>
          <a:xfrm flipV="1">
            <a:off x="2646680" y="4253275"/>
            <a:ext cx="1357471" cy="18096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BE55-AC48-374E-B848-CF21069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92338A-2B5F-0763-F397-A2B0AAA71529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4180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2D4E1E02-7160-29E3-F8D6-FE556C83C48E}"/>
              </a:ext>
            </a:extLst>
          </p:cNvPr>
          <p:cNvSpPr txBox="1"/>
          <p:nvPr/>
        </p:nvSpPr>
        <p:spPr>
          <a:xfrm>
            <a:off x="4004151" y="3461551"/>
            <a:ext cx="7781449" cy="361477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Set link to Duke Website with Blink and with  slogan of </a:t>
            </a:r>
          </a:p>
          <a:p>
            <a:pPr algn="just">
              <a:lnSpc>
                <a:spcPct val="150000"/>
              </a:lnSpc>
            </a:pPr>
            <a:endParaRPr lang="en-IN" sz="3400" dirty="0">
              <a:latin typeface="Californian FB" panose="0207040306080B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2000" dirty="0">
                <a:latin typeface="Californian FB" panose="0207040306080B030204" pitchFamily="18" charset="0"/>
              </a:rPr>
              <a:t>(Data will store in ERP server)</a:t>
            </a:r>
            <a:endParaRPr lang="en-IN" sz="3400" dirty="0">
              <a:latin typeface="Californian FB" panose="0207040306080B0302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show help video of how to give interview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100828" y="124284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Online Application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B23283-9006-FDD6-C270-6A385AD43416}"/>
              </a:ext>
            </a:extLst>
          </p:cNvPr>
          <p:cNvSpPr/>
          <p:nvPr/>
        </p:nvSpPr>
        <p:spPr>
          <a:xfrm>
            <a:off x="612775" y="1991360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9B2055-3567-0DD2-BEA0-AC4B0E32E048}"/>
              </a:ext>
            </a:extLst>
          </p:cNvPr>
          <p:cNvSpPr txBox="1"/>
          <p:nvPr/>
        </p:nvSpPr>
        <p:spPr>
          <a:xfrm>
            <a:off x="1828800" y="2298710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Kiosk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191F63F1-2BD0-F230-6711-53797FDB857D}"/>
              </a:ext>
            </a:extLst>
          </p:cNvPr>
          <p:cNvSpPr/>
          <p:nvPr/>
        </p:nvSpPr>
        <p:spPr>
          <a:xfrm>
            <a:off x="612775" y="3903478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2F01CC-3BB5-C162-9E7D-ECD6025ECF4A}"/>
              </a:ext>
            </a:extLst>
          </p:cNvPr>
          <p:cNvSpPr txBox="1"/>
          <p:nvPr/>
        </p:nvSpPr>
        <p:spPr>
          <a:xfrm>
            <a:off x="1828800" y="4210828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Mobile</a:t>
            </a:r>
            <a:endParaRPr lang="en-IN" sz="3200" dirty="0">
              <a:solidFill>
                <a:schemeClr val="bg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499D23F-1749-B3A3-C7D6-0A47D5B8412D}"/>
              </a:ext>
            </a:extLst>
          </p:cNvPr>
          <p:cNvSpPr/>
          <p:nvPr/>
        </p:nvSpPr>
        <p:spPr>
          <a:xfrm>
            <a:off x="643255" y="5755608"/>
            <a:ext cx="1246505" cy="1127760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0B2AF28-C0D5-5158-3B56-B5F618A22D81}"/>
              </a:ext>
            </a:extLst>
          </p:cNvPr>
          <p:cNvSpPr txBox="1"/>
          <p:nvPr/>
        </p:nvSpPr>
        <p:spPr>
          <a:xfrm>
            <a:off x="1859280" y="6062958"/>
            <a:ext cx="1574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Website</a:t>
            </a:r>
            <a:endParaRPr lang="en-IN" sz="32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39B864-794C-4DF3-E7FF-F5AD189759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59" y="2205276"/>
            <a:ext cx="699928" cy="6999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A5CA42E-162C-8FE5-D73C-17142A2F01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66" y="4114800"/>
            <a:ext cx="746443" cy="746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4BBEB3-F038-AC82-AD81-8C2C9D52D5F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68" y="5920022"/>
            <a:ext cx="741699" cy="77895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F72186-E7A9-DB84-6C10-AEDF02D2C7BE}"/>
              </a:ext>
            </a:extLst>
          </p:cNvPr>
          <p:cNvCxnSpPr>
            <a:cxnSpLocks/>
            <a:stCxn id="47" idx="0"/>
            <a:endCxn id="20" idx="1"/>
          </p:cNvCxnSpPr>
          <p:nvPr/>
        </p:nvCxnSpPr>
        <p:spPr>
          <a:xfrm flipV="1">
            <a:off x="2646680" y="5268937"/>
            <a:ext cx="1357471" cy="7940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2BBE55-AC48-374E-B848-CF210694E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EA9DD-8553-37E8-3DF5-36536B6691B2}"/>
              </a:ext>
            </a:extLst>
          </p:cNvPr>
          <p:cNvSpPr txBox="1"/>
          <p:nvPr/>
        </p:nvSpPr>
        <p:spPr>
          <a:xfrm>
            <a:off x="4066032" y="4244181"/>
            <a:ext cx="7781449" cy="1596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IN" sz="3400" dirty="0">
                <a:latin typeface="Californian FB" panose="0207040306080B030204" pitchFamily="18" charset="0"/>
              </a:rPr>
              <a:t>                             </a:t>
            </a:r>
            <a:r>
              <a:rPr lang="en-IN" sz="3400" b="1" dirty="0">
                <a:latin typeface="Californian FB" panose="0207040306080B030204" pitchFamily="18" charset="0"/>
              </a:rPr>
              <a:t>“</a:t>
            </a:r>
            <a:r>
              <a:rPr lang="en-IN" sz="3400" b="1" dirty="0">
                <a:solidFill>
                  <a:srgbClr val="0ED8CE"/>
                </a:solidFill>
                <a:latin typeface="Californian FB" panose="0207040306080B030204" pitchFamily="18" charset="0"/>
              </a:rPr>
              <a:t>Build a career with Duke team” (“</a:t>
            </a:r>
            <a:r>
              <a:rPr lang="gu-IN" sz="3400" b="1" dirty="0">
                <a:solidFill>
                  <a:srgbClr val="0ED8CE"/>
                </a:solidFill>
                <a:latin typeface="Californian FB" panose="0207040306080B030204" pitchFamily="18" charset="0"/>
              </a:rPr>
              <a:t>કેરીયર બનાવો ડયુક ટીમ સાથે</a:t>
            </a:r>
            <a:r>
              <a:rPr lang="en-IN" sz="3400" b="1" dirty="0">
                <a:solidFill>
                  <a:srgbClr val="0ED8CE"/>
                </a:solidFill>
                <a:latin typeface="Californian FB" panose="0207040306080B030204" pitchFamily="18" charset="0"/>
              </a:rPr>
              <a:t>”)</a:t>
            </a:r>
            <a:endParaRPr lang="en-IN" sz="3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CE6441-4763-8D6D-DD43-61593C0E573A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38873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A83D4E6A-A3B1-7556-8C27-379CEB5A6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276730"/>
              </p:ext>
            </p:extLst>
          </p:nvPr>
        </p:nvGraphicFramePr>
        <p:xfrm>
          <a:off x="612775" y="1903644"/>
          <a:ext cx="29876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Bitmap Image" r:id="rId7" imgW="8199000" imgH="14828400" progId="PBrush">
                  <p:embed/>
                </p:oleObj>
              </mc:Choice>
              <mc:Fallback>
                <p:oleObj name="Bitmap Image" r:id="rId7" imgW="8199000" imgH="14828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12775" y="1903644"/>
                        <a:ext cx="2987675" cy="5418137"/>
                      </a:xfrm>
                      <a:prstGeom prst="rect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38F5DDC-262E-B952-103E-8332EA31E23B}"/>
              </a:ext>
            </a:extLst>
          </p:cNvPr>
          <p:cNvSpPr txBox="1"/>
          <p:nvPr/>
        </p:nvSpPr>
        <p:spPr>
          <a:xfrm>
            <a:off x="3989737" y="2439766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>
                <a:latin typeface="Californian FB" panose="0207040306080B030204" pitchFamily="18" charset="0"/>
              </a:rPr>
              <a:t>Aadahar</a:t>
            </a:r>
            <a:r>
              <a:rPr lang="en-IN" b="1" dirty="0">
                <a:latin typeface="Californian FB" panose="0207040306080B030204" pitchFamily="18" charset="0"/>
              </a:rPr>
              <a:t> No.:-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62875C6-F692-0615-25E1-39AB37EBE625}"/>
              </a:ext>
            </a:extLst>
          </p:cNvPr>
          <p:cNvSpPr txBox="1"/>
          <p:nvPr/>
        </p:nvSpPr>
        <p:spPr>
          <a:xfrm>
            <a:off x="3989736" y="2834356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Your Name:-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380398-F90F-8FBD-B734-A2DDF8491250}"/>
              </a:ext>
            </a:extLst>
          </p:cNvPr>
          <p:cNvSpPr txBox="1"/>
          <p:nvPr/>
        </p:nvSpPr>
        <p:spPr>
          <a:xfrm>
            <a:off x="3989735" y="3240008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Father Name:-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AA14F82-5197-B203-5AB4-1995340E2508}"/>
              </a:ext>
            </a:extLst>
          </p:cNvPr>
          <p:cNvSpPr txBox="1"/>
          <p:nvPr/>
        </p:nvSpPr>
        <p:spPr>
          <a:xfrm>
            <a:off x="3989734" y="3645660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Surname:-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1FE4E8-F0B3-65B3-4FC8-8C89D8A59CDF}"/>
              </a:ext>
            </a:extLst>
          </p:cNvPr>
          <p:cNvSpPr txBox="1"/>
          <p:nvPr/>
        </p:nvSpPr>
        <p:spPr>
          <a:xfrm>
            <a:off x="3989734" y="4039013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Village / City :-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67362A-6B7E-7249-1F24-800A442F8B0A}"/>
              </a:ext>
            </a:extLst>
          </p:cNvPr>
          <p:cNvSpPr txBox="1"/>
          <p:nvPr/>
        </p:nvSpPr>
        <p:spPr>
          <a:xfrm>
            <a:off x="3989733" y="4445709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Taluka:-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01105C-395B-9807-EF52-DEE88B82A2E0}"/>
              </a:ext>
            </a:extLst>
          </p:cNvPr>
          <p:cNvSpPr txBox="1"/>
          <p:nvPr/>
        </p:nvSpPr>
        <p:spPr>
          <a:xfrm>
            <a:off x="3989732" y="4843427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District:-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383A4EC-C67A-C037-C327-B241FA13BCD9}"/>
              </a:ext>
            </a:extLst>
          </p:cNvPr>
          <p:cNvSpPr txBox="1"/>
          <p:nvPr/>
        </p:nvSpPr>
        <p:spPr>
          <a:xfrm>
            <a:off x="3989731" y="5228447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State:-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88AEBB-C405-8710-4712-EA54F1D04E73}"/>
              </a:ext>
            </a:extLst>
          </p:cNvPr>
          <p:cNvSpPr txBox="1"/>
          <p:nvPr/>
        </p:nvSpPr>
        <p:spPr>
          <a:xfrm>
            <a:off x="3989730" y="5634399"/>
            <a:ext cx="1760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Address :-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A69274-334B-F7C5-F4DC-22F6AF9F27F0}"/>
              </a:ext>
            </a:extLst>
          </p:cNvPr>
          <p:cNvSpPr txBox="1"/>
          <p:nvPr/>
        </p:nvSpPr>
        <p:spPr>
          <a:xfrm>
            <a:off x="4060857" y="1911812"/>
            <a:ext cx="3682647" cy="369332"/>
          </a:xfrm>
          <a:prstGeom prst="rect">
            <a:avLst/>
          </a:prstGeom>
          <a:solidFill>
            <a:srgbClr val="00A19B"/>
          </a:solidFill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Fill-up Basic Details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FAB87E-9A21-F948-FF8A-2D5201A9F9AD}"/>
              </a:ext>
            </a:extLst>
          </p:cNvPr>
          <p:cNvSpPr txBox="1"/>
          <p:nvPr/>
        </p:nvSpPr>
        <p:spPr>
          <a:xfrm>
            <a:off x="5750556" y="2460007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8034 XXXX 8034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429537-A2B9-FE3A-BEE2-F738EAFF7F11}"/>
              </a:ext>
            </a:extLst>
          </p:cNvPr>
          <p:cNvSpPr txBox="1"/>
          <p:nvPr/>
        </p:nvSpPr>
        <p:spPr>
          <a:xfrm>
            <a:off x="5750556" y="2897243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Irshad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06D5641-3750-3C96-7567-99A46C0A4E20}"/>
              </a:ext>
            </a:extLst>
          </p:cNvPr>
          <p:cNvSpPr txBox="1"/>
          <p:nvPr/>
        </p:nvSpPr>
        <p:spPr>
          <a:xfrm>
            <a:off x="5750556" y="3303195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Yusuf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68D3261-3163-3B9D-7A1A-AC204211FA92}"/>
              </a:ext>
            </a:extLst>
          </p:cNvPr>
          <p:cNvSpPr txBox="1"/>
          <p:nvPr/>
        </p:nvSpPr>
        <p:spPr>
          <a:xfrm>
            <a:off x="5750556" y="3667886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Mansiya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C1CCBA-ECB6-1694-489D-0BBA54782136}"/>
              </a:ext>
            </a:extLst>
          </p:cNvPr>
          <p:cNvSpPr txBox="1"/>
          <p:nvPr/>
        </p:nvSpPr>
        <p:spPr>
          <a:xfrm>
            <a:off x="5750556" y="4013880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/>
              <a:t>Chadotar</a:t>
            </a:r>
            <a:endParaRPr lang="en-IN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C8A1948-006C-AA2F-427F-9B1B2D583F9D}"/>
              </a:ext>
            </a:extLst>
          </p:cNvPr>
          <p:cNvSpPr txBox="1"/>
          <p:nvPr/>
        </p:nvSpPr>
        <p:spPr>
          <a:xfrm>
            <a:off x="5750556" y="4430365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/>
              <a:t>Palanpur</a:t>
            </a:r>
            <a:endParaRPr lang="en-IN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828DD82-A2FF-9672-A52F-38B29D086979}"/>
              </a:ext>
            </a:extLst>
          </p:cNvPr>
          <p:cNvSpPr txBox="1"/>
          <p:nvPr/>
        </p:nvSpPr>
        <p:spPr>
          <a:xfrm>
            <a:off x="5750556" y="4845727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 err="1"/>
              <a:t>Banaskantha</a:t>
            </a:r>
            <a:endParaRPr lang="en-IN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8F502AC-DF2A-3671-BAE9-A4FD25C29E2A}"/>
              </a:ext>
            </a:extLst>
          </p:cNvPr>
          <p:cNvSpPr txBox="1"/>
          <p:nvPr/>
        </p:nvSpPr>
        <p:spPr>
          <a:xfrm>
            <a:off x="5750556" y="5264767"/>
            <a:ext cx="1992948" cy="369332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/>
              <a:t>Gujarat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B51EC56-1D5D-C6EF-9412-BB55EFB8D185}"/>
              </a:ext>
            </a:extLst>
          </p:cNvPr>
          <p:cNvSpPr txBox="1"/>
          <p:nvPr/>
        </p:nvSpPr>
        <p:spPr>
          <a:xfrm>
            <a:off x="5750556" y="5670582"/>
            <a:ext cx="1992948" cy="954107"/>
          </a:xfrm>
          <a:prstGeom prst="rect">
            <a:avLst/>
          </a:prstGeom>
          <a:noFill/>
          <a:ln>
            <a:solidFill>
              <a:srgbClr val="00A19B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dirty="0"/>
              <a:t>NH. 27 </a:t>
            </a:r>
            <a:r>
              <a:rPr lang="en-IN" sz="1400" dirty="0" err="1"/>
              <a:t>Deesa</a:t>
            </a:r>
            <a:r>
              <a:rPr lang="en-IN" sz="1400" dirty="0"/>
              <a:t> Highway, Behind </a:t>
            </a:r>
            <a:r>
              <a:rPr lang="en-IN" sz="1400" dirty="0" err="1"/>
              <a:t>Iqra</a:t>
            </a:r>
            <a:r>
              <a:rPr lang="en-IN" sz="1400" dirty="0"/>
              <a:t> English medium school </a:t>
            </a:r>
            <a:r>
              <a:rPr lang="en-IN" sz="1400" dirty="0" err="1"/>
              <a:t>Chadotar</a:t>
            </a:r>
            <a:endParaRPr lang="en-IN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05B0C4-AA0D-CEA8-AB42-F8122B613B47}"/>
              </a:ext>
            </a:extLst>
          </p:cNvPr>
          <p:cNvSpPr txBox="1"/>
          <p:nvPr/>
        </p:nvSpPr>
        <p:spPr>
          <a:xfrm>
            <a:off x="1066800" y="7463762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lifornian FB" panose="0207040306080B030204" pitchFamily="18" charset="0"/>
              </a:rPr>
              <a:t>Login with OTP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ED661FA-A468-AD5C-0E74-7C506F069FE8}"/>
              </a:ext>
            </a:extLst>
          </p:cNvPr>
          <p:cNvSpPr/>
          <p:nvPr/>
        </p:nvSpPr>
        <p:spPr>
          <a:xfrm>
            <a:off x="4030370" y="1871172"/>
            <a:ext cx="3753774" cy="5450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BD8259B2-B52A-C963-5FEA-E4B07BEE3562}"/>
              </a:ext>
            </a:extLst>
          </p:cNvPr>
          <p:cNvSpPr/>
          <p:nvPr/>
        </p:nvSpPr>
        <p:spPr>
          <a:xfrm>
            <a:off x="5201920" y="6760509"/>
            <a:ext cx="1320800" cy="431829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3F8D9FC-97C9-10B8-3499-494EDD7AC58A}"/>
              </a:ext>
            </a:extLst>
          </p:cNvPr>
          <p:cNvSpPr txBox="1"/>
          <p:nvPr/>
        </p:nvSpPr>
        <p:spPr>
          <a:xfrm>
            <a:off x="8421511" y="2281144"/>
            <a:ext cx="35873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00A19B"/>
                </a:solidFill>
              </a:rPr>
              <a:t>Language Option Available</a:t>
            </a:r>
          </a:p>
          <a:p>
            <a:r>
              <a:rPr lang="en-IN" sz="2800" b="1" dirty="0">
                <a:solidFill>
                  <a:srgbClr val="5E47E5"/>
                </a:solidFill>
              </a:rPr>
              <a:t>Gujarati</a:t>
            </a:r>
          </a:p>
          <a:p>
            <a:r>
              <a:rPr lang="en-IN" sz="2800" b="1" dirty="0">
                <a:solidFill>
                  <a:srgbClr val="5E47E5"/>
                </a:solidFill>
              </a:rPr>
              <a:t>Hindi</a:t>
            </a:r>
          </a:p>
          <a:p>
            <a:r>
              <a:rPr lang="en-IN" sz="2800" b="1" dirty="0">
                <a:solidFill>
                  <a:srgbClr val="5E47E5"/>
                </a:solidFill>
              </a:rPr>
              <a:t>English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A90DF5-06AC-1B41-5D71-79E94569E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94E253-57EC-746D-35E9-18505D0E8198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58649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9" grpId="0"/>
      <p:bldP spid="35" grpId="0"/>
      <p:bldP spid="36" grpId="0"/>
      <p:bldP spid="37" grpId="0"/>
      <p:bldP spid="39" grpId="0"/>
      <p:bldP spid="40" grpId="0"/>
      <p:bldP spid="41" grpId="0"/>
      <p:bldP spid="42" grpId="0"/>
      <p:bldP spid="45" grpId="0"/>
      <p:bldP spid="48" grpId="0" animBg="1"/>
      <p:bldP spid="21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1" grpId="0"/>
      <p:bldP spid="33" grpId="0" animBg="1"/>
      <p:bldP spid="57" grpId="0" animBg="1"/>
      <p:bldP spid="5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1" y="104777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Select Job Profile</a:t>
            </a:r>
            <a:endParaRPr lang="en-IN" sz="2800" b="1" dirty="0">
              <a:latin typeface="Californian FB" panose="0207040306080B030204" pitchFamily="18" charset="0"/>
            </a:endParaRPr>
          </a:p>
        </p:txBody>
      </p:sp>
      <p:sp>
        <p:nvSpPr>
          <p:cNvPr id="34" name="Rounded Rectangle 37">
            <a:extLst>
              <a:ext uri="{FF2B5EF4-FFF2-40B4-BE49-F238E27FC236}">
                <a16:creationId xmlns:a16="http://schemas.microsoft.com/office/drawing/2014/main" id="{06589C64-E2E6-AE27-97D4-406492251318}"/>
              </a:ext>
            </a:extLst>
          </p:cNvPr>
          <p:cNvSpPr/>
          <p:nvPr/>
        </p:nvSpPr>
        <p:spPr>
          <a:xfrm>
            <a:off x="388184" y="3420229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ounded Rectangle 39">
            <a:extLst>
              <a:ext uri="{FF2B5EF4-FFF2-40B4-BE49-F238E27FC236}">
                <a16:creationId xmlns:a16="http://schemas.microsoft.com/office/drawing/2014/main" id="{08026EA9-8714-86CD-42AC-82500F97986F}"/>
              </a:ext>
            </a:extLst>
          </p:cNvPr>
          <p:cNvSpPr/>
          <p:nvPr/>
        </p:nvSpPr>
        <p:spPr>
          <a:xfrm>
            <a:off x="462612" y="436652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Select Job Profile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F854DC8A-AACF-CD61-2813-F7310438A4B2}"/>
              </a:ext>
            </a:extLst>
          </p:cNvPr>
          <p:cNvSpPr/>
          <p:nvPr/>
        </p:nvSpPr>
        <p:spPr>
          <a:xfrm>
            <a:off x="3442091" y="1474304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EA47FF25-F009-ECAA-260D-248E1041BC5E}"/>
              </a:ext>
            </a:extLst>
          </p:cNvPr>
          <p:cNvSpPr/>
          <p:nvPr/>
        </p:nvSpPr>
        <p:spPr>
          <a:xfrm>
            <a:off x="3516519" y="2420602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Marketing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59" name="Rounded Rectangle 43">
            <a:extLst>
              <a:ext uri="{FF2B5EF4-FFF2-40B4-BE49-F238E27FC236}">
                <a16:creationId xmlns:a16="http://schemas.microsoft.com/office/drawing/2014/main" id="{860DC2C9-9033-1E95-5CE9-201A1D61B03D}"/>
              </a:ext>
            </a:extLst>
          </p:cNvPr>
          <p:cNvSpPr/>
          <p:nvPr/>
        </p:nvSpPr>
        <p:spPr>
          <a:xfrm>
            <a:off x="3442091" y="3026682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20FA348A-3E8F-FD1C-4DD7-A9DA21D2734B}"/>
              </a:ext>
            </a:extLst>
          </p:cNvPr>
          <p:cNvSpPr/>
          <p:nvPr/>
        </p:nvSpPr>
        <p:spPr>
          <a:xfrm>
            <a:off x="3516519" y="397298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Utility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A627280-54AA-A5A9-DCEE-1EE87EF67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3503304"/>
            <a:ext cx="849274" cy="849274"/>
          </a:xfrm>
          <a:prstGeom prst="rect">
            <a:avLst/>
          </a:prstGeom>
          <a:solidFill>
            <a:srgbClr val="00A19B"/>
          </a:solidFill>
          <a:ln>
            <a:solidFill>
              <a:schemeClr val="bg1"/>
            </a:solidFill>
          </a:ln>
        </p:spPr>
      </p:pic>
      <p:sp>
        <p:nvSpPr>
          <p:cNvPr id="65" name="Rounded Rectangle 43">
            <a:extLst>
              <a:ext uri="{FF2B5EF4-FFF2-40B4-BE49-F238E27FC236}">
                <a16:creationId xmlns:a16="http://schemas.microsoft.com/office/drawing/2014/main" id="{63C9322B-A5D4-CF8A-29E3-FFCC6615BA98}"/>
              </a:ext>
            </a:extLst>
          </p:cNvPr>
          <p:cNvSpPr/>
          <p:nvPr/>
        </p:nvSpPr>
        <p:spPr>
          <a:xfrm>
            <a:off x="3436775" y="6355367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ounded Rectangle 44">
            <a:extLst>
              <a:ext uri="{FF2B5EF4-FFF2-40B4-BE49-F238E27FC236}">
                <a16:creationId xmlns:a16="http://schemas.microsoft.com/office/drawing/2014/main" id="{098792C7-64B0-01C3-D00E-6ADDBD807FB2}"/>
              </a:ext>
            </a:extLst>
          </p:cNvPr>
          <p:cNvSpPr/>
          <p:nvPr/>
        </p:nvSpPr>
        <p:spPr>
          <a:xfrm>
            <a:off x="3511203" y="730166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Production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65558-AB67-51FB-23E2-BB4509F26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96" y="1507691"/>
            <a:ext cx="876564" cy="876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AF846C-5ABF-EA2D-B80F-F1C5A0264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86" y="3073555"/>
            <a:ext cx="845185" cy="8955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4BAE3-EF0A-C6F5-BA28-D7C2065F53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65" y="6411330"/>
            <a:ext cx="843280" cy="843280"/>
          </a:xfrm>
          <a:prstGeom prst="rect">
            <a:avLst/>
          </a:prstGeom>
        </p:spPr>
      </p:pic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179BDBFF-33EF-DAF0-6404-82B61119767C}"/>
              </a:ext>
            </a:extLst>
          </p:cNvPr>
          <p:cNvSpPr/>
          <p:nvPr/>
        </p:nvSpPr>
        <p:spPr>
          <a:xfrm>
            <a:off x="5361268" y="1843345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Arrow: Striped Right 67">
            <a:extLst>
              <a:ext uri="{FF2B5EF4-FFF2-40B4-BE49-F238E27FC236}">
                <a16:creationId xmlns:a16="http://schemas.microsoft.com/office/drawing/2014/main" id="{C6B6895F-2973-6275-E2A4-D3CF10495EB5}"/>
              </a:ext>
            </a:extLst>
          </p:cNvPr>
          <p:cNvSpPr/>
          <p:nvPr/>
        </p:nvSpPr>
        <p:spPr>
          <a:xfrm>
            <a:off x="5361268" y="3395723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Arrow: Striped Right 68">
            <a:extLst>
              <a:ext uri="{FF2B5EF4-FFF2-40B4-BE49-F238E27FC236}">
                <a16:creationId xmlns:a16="http://schemas.microsoft.com/office/drawing/2014/main" id="{5AFFDF86-E0C1-7C84-743C-542474115017}"/>
              </a:ext>
            </a:extLst>
          </p:cNvPr>
          <p:cNvSpPr/>
          <p:nvPr/>
        </p:nvSpPr>
        <p:spPr>
          <a:xfrm>
            <a:off x="5371428" y="6756485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861B1-5BCA-7798-EAED-C83E309A25BD}"/>
              </a:ext>
            </a:extLst>
          </p:cNvPr>
          <p:cNvSpPr txBox="1"/>
          <p:nvPr/>
        </p:nvSpPr>
        <p:spPr>
          <a:xfrm>
            <a:off x="7255460" y="1868032"/>
            <a:ext cx="428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State GM 	      Leader 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Executive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655ABB-209F-8918-8377-A4AE6ABDD611}"/>
              </a:ext>
            </a:extLst>
          </p:cNvPr>
          <p:cNvSpPr txBox="1"/>
          <p:nvPr/>
        </p:nvSpPr>
        <p:spPr>
          <a:xfrm>
            <a:off x="7259825" y="4402140"/>
            <a:ext cx="1654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Purchaser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Accountant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Design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System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E9D5D0-F9EF-9B69-D751-2F09C66FA53E}"/>
              </a:ext>
            </a:extLst>
          </p:cNvPr>
          <p:cNvSpPr txBox="1"/>
          <p:nvPr/>
        </p:nvSpPr>
        <p:spPr>
          <a:xfrm>
            <a:off x="9495025" y="4402140"/>
            <a:ext cx="1035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IT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HR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Admin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PPC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AF080C-F544-9882-0B8A-15F4E378CCC8}"/>
              </a:ext>
            </a:extLst>
          </p:cNvPr>
          <p:cNvSpPr txBox="1"/>
          <p:nvPr/>
        </p:nvSpPr>
        <p:spPr>
          <a:xfrm>
            <a:off x="7259825" y="6010341"/>
            <a:ext cx="21146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A19B"/>
                </a:solidFill>
                <a:latin typeface="Californian FB" panose="0207040306080B030204" pitchFamily="18" charset="0"/>
              </a:rPr>
              <a:t>Production Leader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Winder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Fitter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Helper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Store Keeper</a:t>
            </a:r>
          </a:p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BB8D93-DD58-63F4-39A6-8D7E318A15A8}"/>
              </a:ext>
            </a:extLst>
          </p:cNvPr>
          <p:cNvSpPr txBox="1"/>
          <p:nvPr/>
        </p:nvSpPr>
        <p:spPr>
          <a:xfrm>
            <a:off x="9495025" y="5989555"/>
            <a:ext cx="20489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QC inspector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Welder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CNC Operator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Lath Operator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Press Operator</a:t>
            </a:r>
          </a:p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0A269-6641-7CC5-427A-CCAD9694CE3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12677" y="4074132"/>
            <a:ext cx="506005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357C39B-4BE2-614A-76CE-51F9FF7C403D}"/>
              </a:ext>
            </a:extLst>
          </p:cNvPr>
          <p:cNvCxnSpPr>
            <a:cxnSpLocks/>
          </p:cNvCxnSpPr>
          <p:nvPr/>
        </p:nvCxnSpPr>
        <p:spPr>
          <a:xfrm>
            <a:off x="2817110" y="2128348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526E744-5F7F-B936-8665-2C86D153DE3B}"/>
              </a:ext>
            </a:extLst>
          </p:cNvPr>
          <p:cNvCxnSpPr>
            <a:cxnSpLocks/>
          </p:cNvCxnSpPr>
          <p:nvPr/>
        </p:nvCxnSpPr>
        <p:spPr>
          <a:xfrm flipH="1" flipV="1">
            <a:off x="2800542" y="2128206"/>
            <a:ext cx="5279" cy="1970662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A45DC9-BE43-9037-637B-24DA7F33DA0A}"/>
              </a:ext>
            </a:extLst>
          </p:cNvPr>
          <p:cNvCxnSpPr>
            <a:cxnSpLocks/>
          </p:cNvCxnSpPr>
          <p:nvPr/>
        </p:nvCxnSpPr>
        <p:spPr>
          <a:xfrm>
            <a:off x="2817110" y="3680584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29D2656-9552-436B-42A5-C4F06B0F592E}"/>
              </a:ext>
            </a:extLst>
          </p:cNvPr>
          <p:cNvCxnSpPr>
            <a:cxnSpLocks/>
          </p:cNvCxnSpPr>
          <p:nvPr/>
        </p:nvCxnSpPr>
        <p:spPr>
          <a:xfrm flipV="1">
            <a:off x="2804283" y="3847273"/>
            <a:ext cx="146" cy="607029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65634E4-AC26-BDC6-7F76-47F938D157FE}"/>
              </a:ext>
            </a:extLst>
          </p:cNvPr>
          <p:cNvCxnSpPr>
            <a:cxnSpLocks/>
          </p:cNvCxnSpPr>
          <p:nvPr/>
        </p:nvCxnSpPr>
        <p:spPr>
          <a:xfrm flipV="1">
            <a:off x="2800542" y="4391378"/>
            <a:ext cx="0" cy="2649968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F77731F-E78C-F451-E22D-5AF78E737584}"/>
              </a:ext>
            </a:extLst>
          </p:cNvPr>
          <p:cNvCxnSpPr>
            <a:cxnSpLocks/>
          </p:cNvCxnSpPr>
          <p:nvPr/>
        </p:nvCxnSpPr>
        <p:spPr>
          <a:xfrm>
            <a:off x="2824981" y="7012233"/>
            <a:ext cx="611794" cy="4657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7DA6E39-AE3A-4CE1-065D-742F1A482CD5}"/>
              </a:ext>
            </a:extLst>
          </p:cNvPr>
          <p:cNvSpPr txBox="1"/>
          <p:nvPr/>
        </p:nvSpPr>
        <p:spPr>
          <a:xfrm>
            <a:off x="612775" y="7759397"/>
            <a:ext cx="11097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Note :- Multiple job profile selection option and show all job profile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C8CCB0-E156-707B-06EC-022671635586}"/>
              </a:ext>
            </a:extLst>
          </p:cNvPr>
          <p:cNvSpPr txBox="1"/>
          <p:nvPr/>
        </p:nvSpPr>
        <p:spPr>
          <a:xfrm>
            <a:off x="8971383" y="2239623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Ask for Which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822A7-4784-F80E-6C4D-C9BA9A24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26</a:t>
            </a:fld>
            <a:endParaRPr lang="en-US"/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60D357E0-CBD9-5EFA-DF59-5C8BCA344680}"/>
              </a:ext>
            </a:extLst>
          </p:cNvPr>
          <p:cNvSpPr/>
          <p:nvPr/>
        </p:nvSpPr>
        <p:spPr>
          <a:xfrm>
            <a:off x="3431697" y="4693906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44">
            <a:extLst>
              <a:ext uri="{FF2B5EF4-FFF2-40B4-BE49-F238E27FC236}">
                <a16:creationId xmlns:a16="http://schemas.microsoft.com/office/drawing/2014/main" id="{793F0EB4-B4C5-BD5B-C5CC-76865B7DF494}"/>
              </a:ext>
            </a:extLst>
          </p:cNvPr>
          <p:cNvSpPr/>
          <p:nvPr/>
        </p:nvSpPr>
        <p:spPr>
          <a:xfrm>
            <a:off x="3506125" y="5640204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Office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EDD5B-53B7-5E87-62C7-6FBBE2DCC7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92" y="4740779"/>
            <a:ext cx="845185" cy="895586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B66761F3-F0C2-3BD1-2B0F-ED98E71A6A6D}"/>
              </a:ext>
            </a:extLst>
          </p:cNvPr>
          <p:cNvSpPr/>
          <p:nvPr/>
        </p:nvSpPr>
        <p:spPr>
          <a:xfrm>
            <a:off x="5350874" y="5062947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BE79E-EF26-5C0C-1BCF-CED3A8F78E1E}"/>
              </a:ext>
            </a:extLst>
          </p:cNvPr>
          <p:cNvCxnSpPr>
            <a:cxnSpLocks/>
          </p:cNvCxnSpPr>
          <p:nvPr/>
        </p:nvCxnSpPr>
        <p:spPr>
          <a:xfrm>
            <a:off x="2806716" y="5347808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AD5A1-6118-8097-5016-685EA2E79FA2}"/>
              </a:ext>
            </a:extLst>
          </p:cNvPr>
          <p:cNvSpPr txBox="1"/>
          <p:nvPr/>
        </p:nvSpPr>
        <p:spPr>
          <a:xfrm>
            <a:off x="7344885" y="2830804"/>
            <a:ext cx="165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Security 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Canteen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BA3B6-3F58-3FB4-1627-58E58A60221C}"/>
              </a:ext>
            </a:extLst>
          </p:cNvPr>
          <p:cNvSpPr txBox="1"/>
          <p:nvPr/>
        </p:nvSpPr>
        <p:spPr>
          <a:xfrm>
            <a:off x="9580085" y="2830804"/>
            <a:ext cx="139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Sweeper</a:t>
            </a:r>
          </a:p>
        </p:txBody>
      </p:sp>
    </p:spTree>
    <p:extLst>
      <p:ext uri="{BB962C8B-B14F-4D97-AF65-F5344CB8AC3E}">
        <p14:creationId xmlns:p14="http://schemas.microsoft.com/office/powerpoint/2010/main" val="17079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5" grpId="0" animBg="1"/>
      <p:bldP spid="66" grpId="0" animBg="1"/>
      <p:bldP spid="18" grpId="0" animBg="1"/>
      <p:bldP spid="68" grpId="0" animBg="1"/>
      <p:bldP spid="69" grpId="0" animBg="1"/>
      <p:bldP spid="20" grpId="0"/>
      <p:bldP spid="70" grpId="0"/>
      <p:bldP spid="71" grpId="0"/>
      <p:bldP spid="72" grpId="0"/>
      <p:bldP spid="73" grpId="0"/>
      <p:bldP spid="98" grpId="0"/>
      <p:bldP spid="99" grpId="0"/>
      <p:bldP spid="7" grpId="0" animBg="1"/>
      <p:bldP spid="11" grpId="0" animBg="1"/>
      <p:bldP spid="14" grpId="0" animBg="1"/>
      <p:bldP spid="19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A4F3DD52-B995-D7DF-9850-D6613D7FDFCB}"/>
              </a:ext>
            </a:extLst>
          </p:cNvPr>
          <p:cNvSpPr/>
          <p:nvPr/>
        </p:nvSpPr>
        <p:spPr>
          <a:xfrm>
            <a:off x="1299734" y="1946742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A6BA3CFA-C108-1F89-081E-B29AAF1E1F7F}"/>
              </a:ext>
            </a:extLst>
          </p:cNvPr>
          <p:cNvSpPr/>
          <p:nvPr/>
        </p:nvSpPr>
        <p:spPr>
          <a:xfrm>
            <a:off x="1374162" y="289304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Easy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7" name="Rounded Rectangle 28">
            <a:extLst>
              <a:ext uri="{FF2B5EF4-FFF2-40B4-BE49-F238E27FC236}">
                <a16:creationId xmlns:a16="http://schemas.microsoft.com/office/drawing/2014/main" id="{D278295E-66B9-96C2-BC56-148F08E65069}"/>
              </a:ext>
            </a:extLst>
          </p:cNvPr>
          <p:cNvSpPr/>
          <p:nvPr/>
        </p:nvSpPr>
        <p:spPr>
          <a:xfrm>
            <a:off x="3672389" y="2748773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29">
            <a:extLst>
              <a:ext uri="{FF2B5EF4-FFF2-40B4-BE49-F238E27FC236}">
                <a16:creationId xmlns:a16="http://schemas.microsoft.com/office/drawing/2014/main" id="{F8E781E4-76AB-9CF1-4558-159E9303736D}"/>
              </a:ext>
            </a:extLst>
          </p:cNvPr>
          <p:cNvSpPr/>
          <p:nvPr/>
        </p:nvSpPr>
        <p:spPr>
          <a:xfrm>
            <a:off x="3746817" y="3695071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Medium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B6BA75D4-E003-51F3-6DA9-019FC0B87352}"/>
              </a:ext>
            </a:extLst>
          </p:cNvPr>
          <p:cNvSpPr/>
          <p:nvPr/>
        </p:nvSpPr>
        <p:spPr>
          <a:xfrm>
            <a:off x="8622629" y="4398567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37">
            <a:extLst>
              <a:ext uri="{FF2B5EF4-FFF2-40B4-BE49-F238E27FC236}">
                <a16:creationId xmlns:a16="http://schemas.microsoft.com/office/drawing/2014/main" id="{69DF1F79-39AB-37DF-90FD-F149CCB5C1F2}"/>
              </a:ext>
            </a:extLst>
          </p:cNvPr>
          <p:cNvSpPr/>
          <p:nvPr/>
        </p:nvSpPr>
        <p:spPr>
          <a:xfrm>
            <a:off x="8697057" y="534486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Challenging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51" name="Rounded Rectangle 39">
            <a:extLst>
              <a:ext uri="{FF2B5EF4-FFF2-40B4-BE49-F238E27FC236}">
                <a16:creationId xmlns:a16="http://schemas.microsoft.com/office/drawing/2014/main" id="{28364208-5B5C-7E8A-D0FC-42AA75C207A6}"/>
              </a:ext>
            </a:extLst>
          </p:cNvPr>
          <p:cNvSpPr/>
          <p:nvPr/>
        </p:nvSpPr>
        <p:spPr>
          <a:xfrm>
            <a:off x="6163189" y="3452269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40">
            <a:extLst>
              <a:ext uri="{FF2B5EF4-FFF2-40B4-BE49-F238E27FC236}">
                <a16:creationId xmlns:a16="http://schemas.microsoft.com/office/drawing/2014/main" id="{49CBEC92-0801-B01D-24A2-2AB4DBFF7CB8}"/>
              </a:ext>
            </a:extLst>
          </p:cNvPr>
          <p:cNvSpPr/>
          <p:nvPr/>
        </p:nvSpPr>
        <p:spPr>
          <a:xfrm>
            <a:off x="6237617" y="439856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Hard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C2076C-62E3-4D98-84D3-C196B56D03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56" y="2003003"/>
            <a:ext cx="875816" cy="833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06275B3-6FD8-7A8F-332B-108F8E8AAB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568" y="3533396"/>
            <a:ext cx="822570" cy="8080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653588-7562-A9E0-A782-12ABA99C33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684" y="2786223"/>
            <a:ext cx="913417" cy="8517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7D42DAA-97D2-6F69-FF30-39B39C3686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169" y="4405046"/>
            <a:ext cx="976779" cy="913625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3CBDCB7C-4B52-BD19-A9D2-2C15BC8CBA40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>
            <a:off x="3224227" y="2600645"/>
            <a:ext cx="448162" cy="802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E76073F-641E-BFA8-018B-76ACEE7EE8D8}"/>
              </a:ext>
            </a:extLst>
          </p:cNvPr>
          <p:cNvCxnSpPr>
            <a:stCxn id="47" idx="3"/>
            <a:endCxn id="51" idx="1"/>
          </p:cNvCxnSpPr>
          <p:nvPr/>
        </p:nvCxnSpPr>
        <p:spPr>
          <a:xfrm>
            <a:off x="5596882" y="3402676"/>
            <a:ext cx="566307" cy="7034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3AC61FC-9619-1C1B-87B9-B491CB4A27A2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>
            <a:off x="8087682" y="4106172"/>
            <a:ext cx="534947" cy="9462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 Test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265D2-6CA8-C6D8-B510-5239D6E90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4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A4F3DD52-B995-D7DF-9850-D6613D7FDFCB}"/>
              </a:ext>
            </a:extLst>
          </p:cNvPr>
          <p:cNvSpPr/>
          <p:nvPr/>
        </p:nvSpPr>
        <p:spPr>
          <a:xfrm>
            <a:off x="1299734" y="1946742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A6BA3CFA-C108-1F89-081E-B29AAF1E1F7F}"/>
              </a:ext>
            </a:extLst>
          </p:cNvPr>
          <p:cNvSpPr/>
          <p:nvPr/>
        </p:nvSpPr>
        <p:spPr>
          <a:xfrm>
            <a:off x="1374162" y="289304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Easy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C2076C-62E3-4D98-84D3-C196B56D03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56" y="2003003"/>
            <a:ext cx="875816" cy="833777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 Test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46323A-6239-8040-573C-98117BC648B4}"/>
              </a:ext>
            </a:extLst>
          </p:cNvPr>
          <p:cNvSpPr txBox="1"/>
          <p:nvPr/>
        </p:nvSpPr>
        <p:spPr>
          <a:xfrm>
            <a:off x="280338" y="4950752"/>
            <a:ext cx="48284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C000"/>
                </a:solidFill>
              </a:rPr>
              <a:t>MCQ type question</a:t>
            </a:r>
          </a:p>
          <a:p>
            <a:r>
              <a:rPr lang="en-IN" sz="2000" b="1" dirty="0">
                <a:solidFill>
                  <a:srgbClr val="FFC000"/>
                </a:solidFill>
              </a:rPr>
              <a:t>	Photo selection option</a:t>
            </a:r>
          </a:p>
          <a:p>
            <a:r>
              <a:rPr lang="en-IN" sz="2800" b="1" dirty="0">
                <a:solidFill>
                  <a:srgbClr val="FFC000"/>
                </a:solidFill>
              </a:rPr>
              <a:t>Skip option available</a:t>
            </a:r>
          </a:p>
          <a:p>
            <a:r>
              <a:rPr lang="en-IN" sz="2800" b="1" dirty="0">
                <a:solidFill>
                  <a:srgbClr val="FFC000"/>
                </a:solidFill>
              </a:rPr>
              <a:t>Each question with timer</a:t>
            </a:r>
          </a:p>
          <a:p>
            <a:r>
              <a:rPr lang="en-IN" sz="2800" b="1" dirty="0">
                <a:solidFill>
                  <a:srgbClr val="FFC000"/>
                </a:solidFill>
              </a:rPr>
              <a:t>Each level five question only</a:t>
            </a:r>
          </a:p>
          <a:p>
            <a:endParaRPr lang="en-IN" sz="2800" b="1" dirty="0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CF38D2-150A-8604-9FC7-226EB539A3D5}"/>
              </a:ext>
            </a:extLst>
          </p:cNvPr>
          <p:cNvSpPr txBox="1"/>
          <p:nvPr/>
        </p:nvSpPr>
        <p:spPr>
          <a:xfrm>
            <a:off x="5892799" y="2483556"/>
            <a:ext cx="61863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“Congratulations”</a:t>
            </a:r>
          </a:p>
          <a:p>
            <a:r>
              <a:rPr lang="en-IN" sz="2800" dirty="0">
                <a:solidFill>
                  <a:srgbClr val="00A19B"/>
                </a:solidFill>
              </a:rPr>
              <a:t>You are completed First Level</a:t>
            </a:r>
          </a:p>
          <a:p>
            <a:endParaRPr lang="en-IN" sz="2800" dirty="0"/>
          </a:p>
          <a:p>
            <a:r>
              <a:rPr lang="en-IN" sz="2800" dirty="0">
                <a:solidFill>
                  <a:srgbClr val="FFC000"/>
                </a:solidFill>
              </a:rPr>
              <a:t>For next level click on </a:t>
            </a:r>
            <a:r>
              <a:rPr lang="en-IN" sz="2800" dirty="0">
                <a:solidFill>
                  <a:srgbClr val="00A19B"/>
                </a:solidFill>
              </a:rPr>
              <a:t>“Next”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D7C9081-FE35-BB08-2424-91380285209E}"/>
              </a:ext>
            </a:extLst>
          </p:cNvPr>
          <p:cNvSpPr txBox="1"/>
          <p:nvPr/>
        </p:nvSpPr>
        <p:spPr>
          <a:xfrm>
            <a:off x="5892799" y="2489470"/>
            <a:ext cx="448044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“Congratulations”</a:t>
            </a:r>
          </a:p>
          <a:p>
            <a:r>
              <a:rPr lang="en-IN" sz="2800" dirty="0">
                <a:solidFill>
                  <a:srgbClr val="00A19B"/>
                </a:solidFill>
              </a:rPr>
              <a:t>You are completed First Level</a:t>
            </a:r>
          </a:p>
          <a:p>
            <a:endParaRPr lang="en-IN" sz="2800" dirty="0"/>
          </a:p>
          <a:p>
            <a:r>
              <a:rPr lang="en-IN" sz="2800" dirty="0">
                <a:solidFill>
                  <a:srgbClr val="FFC000"/>
                </a:solidFill>
              </a:rPr>
              <a:t>For next level click on </a:t>
            </a:r>
            <a:r>
              <a:rPr lang="en-IN" sz="2800" dirty="0">
                <a:solidFill>
                  <a:srgbClr val="00A19B"/>
                </a:solidFill>
              </a:rPr>
              <a:t>“Next”</a:t>
            </a:r>
          </a:p>
          <a:p>
            <a:endParaRPr lang="en-IN" sz="2800" dirty="0">
              <a:solidFill>
                <a:srgbClr val="00A19B"/>
              </a:solidFill>
            </a:endParaRPr>
          </a:p>
          <a:p>
            <a:endParaRPr lang="en-IN" sz="2800" dirty="0">
              <a:solidFill>
                <a:srgbClr val="00A19B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0543547-E905-604A-8BA9-32770776855D}"/>
              </a:ext>
            </a:extLst>
          </p:cNvPr>
          <p:cNvSpPr txBox="1"/>
          <p:nvPr/>
        </p:nvSpPr>
        <p:spPr>
          <a:xfrm>
            <a:off x="5892799" y="1392764"/>
            <a:ext cx="448044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36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  <a:p>
            <a:endParaRPr lang="en-IN" sz="36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  <a:p>
            <a:r>
              <a:rPr lang="en-IN" sz="3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“Congratulations”</a:t>
            </a:r>
          </a:p>
          <a:p>
            <a:r>
              <a:rPr lang="en-IN" sz="2800" dirty="0">
                <a:solidFill>
                  <a:srgbClr val="00A19B"/>
                </a:solidFill>
              </a:rPr>
              <a:t>You are completed First Level</a:t>
            </a:r>
          </a:p>
          <a:p>
            <a:endParaRPr lang="en-IN" sz="2800" dirty="0"/>
          </a:p>
          <a:p>
            <a:r>
              <a:rPr lang="en-IN" sz="2800" dirty="0">
                <a:solidFill>
                  <a:srgbClr val="FFC000"/>
                </a:solidFill>
              </a:rPr>
              <a:t>For next level click on </a:t>
            </a:r>
            <a:r>
              <a:rPr lang="en-IN" sz="2800" dirty="0">
                <a:solidFill>
                  <a:srgbClr val="00A19B"/>
                </a:solidFill>
              </a:rPr>
              <a:t>“Next”</a:t>
            </a:r>
          </a:p>
          <a:p>
            <a:endParaRPr lang="en-IN" sz="2800" dirty="0">
              <a:solidFill>
                <a:srgbClr val="00A19B"/>
              </a:solidFill>
            </a:endParaRPr>
          </a:p>
          <a:p>
            <a:endParaRPr lang="en-IN" sz="2800" dirty="0">
              <a:solidFill>
                <a:srgbClr val="00A19B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D07872-49BF-7A53-0AF5-98193C29E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76ABE-E137-4597-5012-350084157DEC}"/>
              </a:ext>
            </a:extLst>
          </p:cNvPr>
          <p:cNvSpPr txBox="1"/>
          <p:nvPr/>
        </p:nvSpPr>
        <p:spPr>
          <a:xfrm>
            <a:off x="5524869" y="5637691"/>
            <a:ext cx="5638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FFC000"/>
                </a:solidFill>
              </a:defRPr>
            </a:lvl1pPr>
          </a:lstStyle>
          <a:p>
            <a:r>
              <a:rPr lang="en-IN" dirty="0"/>
              <a:t>Show Result to Candidate</a:t>
            </a:r>
          </a:p>
          <a:p>
            <a:r>
              <a:rPr lang="en-IN" dirty="0"/>
              <a:t>Re-Exam option available</a:t>
            </a:r>
          </a:p>
          <a:p>
            <a:r>
              <a:rPr lang="en-IN" dirty="0"/>
              <a:t>If pass then allow for next stap.</a:t>
            </a:r>
          </a:p>
        </p:txBody>
      </p:sp>
    </p:spTree>
    <p:extLst>
      <p:ext uri="{BB962C8B-B14F-4D97-AF65-F5344CB8AC3E}">
        <p14:creationId xmlns:p14="http://schemas.microsoft.com/office/powerpoint/2010/main" val="119220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89" grpId="0"/>
      <p:bldP spid="29" grpId="0"/>
      <p:bldP spid="30" grpId="0"/>
      <p:bldP spid="90" grpId="0"/>
      <p:bldP spid="93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Self Introduction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7" name="Rounded Rectangle 22">
            <a:extLst>
              <a:ext uri="{FF2B5EF4-FFF2-40B4-BE49-F238E27FC236}">
                <a16:creationId xmlns:a16="http://schemas.microsoft.com/office/drawing/2014/main" id="{883221F1-CB04-2DBA-0DB5-5250DF10B11A}"/>
              </a:ext>
            </a:extLst>
          </p:cNvPr>
          <p:cNvSpPr/>
          <p:nvPr/>
        </p:nvSpPr>
        <p:spPr>
          <a:xfrm>
            <a:off x="4550936" y="2493620"/>
            <a:ext cx="2820710" cy="4031637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23">
            <a:extLst>
              <a:ext uri="{FF2B5EF4-FFF2-40B4-BE49-F238E27FC236}">
                <a16:creationId xmlns:a16="http://schemas.microsoft.com/office/drawing/2014/main" id="{4DF7C1EC-BAA4-DE20-1A20-803FBC22B284}"/>
              </a:ext>
            </a:extLst>
          </p:cNvPr>
          <p:cNvSpPr/>
          <p:nvPr/>
        </p:nvSpPr>
        <p:spPr>
          <a:xfrm>
            <a:off x="4678605" y="6198682"/>
            <a:ext cx="2557574" cy="620088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Capture Candidate Self Introduction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7F5DAEEA-5702-4D84-5B01-49C47835F0BF}"/>
              </a:ext>
            </a:extLst>
          </p:cNvPr>
          <p:cNvSpPr/>
          <p:nvPr/>
        </p:nvSpPr>
        <p:spPr>
          <a:xfrm>
            <a:off x="989292" y="2492190"/>
            <a:ext cx="2820710" cy="4031637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3">
            <a:extLst>
              <a:ext uri="{FF2B5EF4-FFF2-40B4-BE49-F238E27FC236}">
                <a16:creationId xmlns:a16="http://schemas.microsoft.com/office/drawing/2014/main" id="{0CBDDE59-A92E-18D4-45B6-9DF98B131C4E}"/>
              </a:ext>
            </a:extLst>
          </p:cNvPr>
          <p:cNvSpPr/>
          <p:nvPr/>
        </p:nvSpPr>
        <p:spPr>
          <a:xfrm>
            <a:off x="1116961" y="6197252"/>
            <a:ext cx="2557574" cy="620088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Capture Candidate Photo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568DCB1-EB6F-31AF-4610-E263BE5E3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92" y="2810506"/>
            <a:ext cx="3026597" cy="3026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98E7A8-9916-9AEF-BB7C-9C486A567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823" y="2810507"/>
            <a:ext cx="2436657" cy="2912960"/>
          </a:xfrm>
          <a:prstGeom prst="rect">
            <a:avLst/>
          </a:prstGeom>
        </p:spPr>
      </p:pic>
      <p:sp>
        <p:nvSpPr>
          <p:cNvPr id="32" name="Rounded Rectangle 22">
            <a:extLst>
              <a:ext uri="{FF2B5EF4-FFF2-40B4-BE49-F238E27FC236}">
                <a16:creationId xmlns:a16="http://schemas.microsoft.com/office/drawing/2014/main" id="{9E4679F8-FC4A-D55F-161D-B7EE4F076D5F}"/>
              </a:ext>
            </a:extLst>
          </p:cNvPr>
          <p:cNvSpPr/>
          <p:nvPr/>
        </p:nvSpPr>
        <p:spPr>
          <a:xfrm>
            <a:off x="9015585" y="3206492"/>
            <a:ext cx="2187122" cy="780123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lt1"/>
                </a:solidFill>
                <a:latin typeface="Californian FB" panose="0207040306080B030204" pitchFamily="18" charset="0"/>
              </a:rPr>
              <a:t>Demo</a:t>
            </a:r>
            <a:endParaRPr lang="en-US" sz="2400" dirty="0">
              <a:solidFill>
                <a:schemeClr val="lt1"/>
              </a:solidFill>
              <a:latin typeface="Californian FB" panose="0207040306080B030204" pitchFamily="18" charset="0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79A208B6-EDEF-BE07-E893-8D217B8BCB2A}"/>
              </a:ext>
            </a:extLst>
          </p:cNvPr>
          <p:cNvSpPr/>
          <p:nvPr/>
        </p:nvSpPr>
        <p:spPr>
          <a:xfrm>
            <a:off x="9015585" y="4242985"/>
            <a:ext cx="2187121" cy="780123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lt1"/>
                </a:solidFill>
                <a:latin typeface="Californian FB" panose="0207040306080B030204" pitchFamily="18" charset="0"/>
              </a:rPr>
              <a:t>Record </a:t>
            </a:r>
            <a:r>
              <a:rPr lang="en-US" sz="2400">
                <a:solidFill>
                  <a:schemeClr val="lt1"/>
                </a:solidFill>
                <a:latin typeface="Californian FB" panose="0207040306080B030204" pitchFamily="18" charset="0"/>
              </a:rPr>
              <a:t>Self Introduction</a:t>
            </a:r>
            <a:endParaRPr lang="en-US" sz="2400" dirty="0">
              <a:solidFill>
                <a:schemeClr val="lt1"/>
              </a:solidFill>
              <a:latin typeface="Californian FB" panose="0207040306080B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15E153-11C3-2442-0D5F-79504CE2E4E2}"/>
              </a:ext>
            </a:extLst>
          </p:cNvPr>
          <p:cNvSpPr txBox="1"/>
          <p:nvPr/>
        </p:nvSpPr>
        <p:spPr>
          <a:xfrm>
            <a:off x="7823200" y="5723467"/>
            <a:ext cx="422204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00A19B"/>
                </a:solidFill>
              </a:rPr>
              <a:t>Objective</a:t>
            </a:r>
          </a:p>
          <a:p>
            <a:r>
              <a:rPr lang="en-IN" sz="2000" dirty="0">
                <a:solidFill>
                  <a:srgbClr val="002060"/>
                </a:solidFill>
                <a:highlight>
                  <a:srgbClr val="12EE76"/>
                </a:highlight>
              </a:rPr>
              <a:t>To check candidate body language</a:t>
            </a:r>
          </a:p>
          <a:p>
            <a:r>
              <a:rPr lang="en-IN" sz="2000" dirty="0">
                <a:solidFill>
                  <a:srgbClr val="002060"/>
                </a:solidFill>
                <a:highlight>
                  <a:srgbClr val="12EE76"/>
                </a:highlight>
              </a:rPr>
              <a:t>To Check Fitness</a:t>
            </a:r>
          </a:p>
          <a:p>
            <a:r>
              <a:rPr lang="en-IN" sz="2000" dirty="0">
                <a:solidFill>
                  <a:srgbClr val="002060"/>
                </a:solidFill>
                <a:highlight>
                  <a:srgbClr val="12EE76"/>
                </a:highlight>
              </a:rPr>
              <a:t>To Check Word delivery</a:t>
            </a:r>
          </a:p>
          <a:p>
            <a:endParaRPr lang="en-IN" sz="2000" dirty="0">
              <a:solidFill>
                <a:srgbClr val="002060"/>
              </a:solidFill>
              <a:highlight>
                <a:srgbClr val="12EE76"/>
              </a:highlight>
            </a:endParaRPr>
          </a:p>
          <a:p>
            <a:r>
              <a:rPr lang="en-IN" sz="2000" dirty="0">
                <a:solidFill>
                  <a:srgbClr val="002060"/>
                </a:solidFill>
                <a:highlight>
                  <a:srgbClr val="12EE76"/>
                </a:highlight>
              </a:rPr>
              <a:t>Only 10 to 20 Second Video allow</a:t>
            </a:r>
          </a:p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10A5B-86C0-4A23-6B97-96360C95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0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7" grpId="0" animBg="1"/>
      <p:bldP spid="18" grpId="0" animBg="1"/>
      <p:bldP spid="25" grpId="0" animBg="1"/>
      <p:bldP spid="28" grpId="0" animBg="1"/>
      <p:bldP spid="32" grpId="0" animBg="1"/>
      <p:bldP spid="33" grpId="0" animBg="1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Why? - </a:t>
            </a:r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784734" y="2139316"/>
            <a:ext cx="10818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Some time cannot give an opportunity to an eligible employee.</a:t>
            </a:r>
          </a:p>
          <a:p>
            <a:r>
              <a:rPr lang="en-IN" dirty="0"/>
              <a:t>Cannot be replaced, if the employee is not FIT TO JOB.</a:t>
            </a:r>
          </a:p>
          <a:p>
            <a:r>
              <a:rPr lang="en-IN" dirty="0"/>
              <a:t>It is not known what kind of training an employees need.</a:t>
            </a:r>
          </a:p>
          <a:p>
            <a:r>
              <a:rPr lang="en-IN" dirty="0"/>
              <a:t>Cannot able to set training plan and gape analysis.</a:t>
            </a:r>
          </a:p>
          <a:p>
            <a:r>
              <a:rPr lang="en-IN" dirty="0"/>
              <a:t>Employee growth plan?</a:t>
            </a:r>
          </a:p>
          <a:p>
            <a:r>
              <a:rPr lang="en-IN" dirty="0"/>
              <a:t>Self reliable employee?</a:t>
            </a:r>
          </a:p>
          <a:p>
            <a:r>
              <a:rPr lang="en-IN" dirty="0"/>
              <a:t>Management question?</a:t>
            </a:r>
          </a:p>
          <a:p>
            <a:r>
              <a:rPr lang="en-IN" dirty="0"/>
              <a:t>Hidden cost.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026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Upload Resume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5" name="Rounded Rectangle 22">
            <a:extLst>
              <a:ext uri="{FF2B5EF4-FFF2-40B4-BE49-F238E27FC236}">
                <a16:creationId xmlns:a16="http://schemas.microsoft.com/office/drawing/2014/main" id="{7F5DAEEA-5702-4D84-5B01-49C47835F0BF}"/>
              </a:ext>
            </a:extLst>
          </p:cNvPr>
          <p:cNvSpPr/>
          <p:nvPr/>
        </p:nvSpPr>
        <p:spPr>
          <a:xfrm>
            <a:off x="2876149" y="2322124"/>
            <a:ext cx="2820710" cy="4031637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23">
            <a:extLst>
              <a:ext uri="{FF2B5EF4-FFF2-40B4-BE49-F238E27FC236}">
                <a16:creationId xmlns:a16="http://schemas.microsoft.com/office/drawing/2014/main" id="{0CBDDE59-A92E-18D4-45B6-9DF98B131C4E}"/>
              </a:ext>
            </a:extLst>
          </p:cNvPr>
          <p:cNvSpPr/>
          <p:nvPr/>
        </p:nvSpPr>
        <p:spPr>
          <a:xfrm>
            <a:off x="3003818" y="6027186"/>
            <a:ext cx="2557574" cy="620088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Upload Resume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33" name="Rounded Rectangle 22">
            <a:extLst>
              <a:ext uri="{FF2B5EF4-FFF2-40B4-BE49-F238E27FC236}">
                <a16:creationId xmlns:a16="http://schemas.microsoft.com/office/drawing/2014/main" id="{79A208B6-EDEF-BE07-E893-8D217B8BCB2A}"/>
              </a:ext>
            </a:extLst>
          </p:cNvPr>
          <p:cNvSpPr/>
          <p:nvPr/>
        </p:nvSpPr>
        <p:spPr>
          <a:xfrm>
            <a:off x="7128730" y="3763676"/>
            <a:ext cx="2187121" cy="780123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lt1"/>
                </a:solidFill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110A5B-86C0-4A23-6B97-96360C954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5137D4-D37A-C6A5-25FC-79E08D2E13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819" y="2724259"/>
            <a:ext cx="2557574" cy="274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009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Fill-up Interview Form Data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C257091-8D37-0F65-CF07-3682CE25DCE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655580"/>
              </p:ext>
            </p:extLst>
          </p:nvPr>
        </p:nvGraphicFramePr>
        <p:xfrm>
          <a:off x="4599590" y="1817776"/>
          <a:ext cx="3211865" cy="58708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Bitmap Image" r:id="rId7" imgW="8191440" imgH="17594640" progId="PBrush">
                  <p:embed/>
                </p:oleObj>
              </mc:Choice>
              <mc:Fallback>
                <p:oleObj name="Bitmap Image" r:id="rId7" imgW="8191440" imgH="1759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99590" y="1817776"/>
                        <a:ext cx="3211865" cy="5870884"/>
                      </a:xfrm>
                      <a:prstGeom prst="rect">
                        <a:avLst/>
                      </a:prstGeom>
                      <a:ln>
                        <a:solidFill>
                          <a:srgbClr val="00A19B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D426A4B-B92C-AB7C-D6F0-0657EF9F8915}"/>
              </a:ext>
            </a:extLst>
          </p:cNvPr>
          <p:cNvSpPr txBox="1"/>
          <p:nvPr/>
        </p:nvSpPr>
        <p:spPr>
          <a:xfrm>
            <a:off x="4599591" y="3386667"/>
            <a:ext cx="32118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solidFill>
                  <a:srgbClr val="00A19B"/>
                </a:solidFill>
                <a:latin typeface="Californian FB" panose="0207040306080B030204" pitchFamily="18" charset="0"/>
              </a:rPr>
              <a:t>Fill-up interview form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4865C-9209-232A-F494-BA6B25CE5EFF}"/>
              </a:ext>
            </a:extLst>
          </p:cNvPr>
          <p:cNvSpPr txBox="1"/>
          <p:nvPr/>
        </p:nvSpPr>
        <p:spPr>
          <a:xfrm>
            <a:off x="7055557" y="2340996"/>
            <a:ext cx="6660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FBCC773-7C61-1751-1331-3B0BCEB51FF5}"/>
              </a:ext>
            </a:extLst>
          </p:cNvPr>
          <p:cNvSpPr/>
          <p:nvPr/>
        </p:nvSpPr>
        <p:spPr>
          <a:xfrm>
            <a:off x="6205521" y="6816678"/>
            <a:ext cx="1346745" cy="632537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3A0586-98FA-5A36-817F-4DED8A1BC312}"/>
              </a:ext>
            </a:extLst>
          </p:cNvPr>
          <p:cNvSpPr txBox="1"/>
          <p:nvPr/>
        </p:nvSpPr>
        <p:spPr>
          <a:xfrm>
            <a:off x="8398932" y="2844800"/>
            <a:ext cx="36914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/>
              <a:t>Decide Mandatory and Optional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39007-B040-F4C3-079E-89372AAFA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1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3" grpId="0"/>
      <p:bldP spid="12" grpId="0" animBg="1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13987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Initial Selection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0F34A48-157C-AF6A-C901-D81CC654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10" y="2176743"/>
            <a:ext cx="11875632" cy="4198707"/>
          </a:xfrm>
          <a:prstGeom prst="rect">
            <a:avLst/>
          </a:prstGeom>
        </p:spPr>
      </p:pic>
      <p:pic>
        <p:nvPicPr>
          <p:cNvPr id="1042" name="Rectangle 1">
            <a:extLst>
              <a:ext uri="{FF2B5EF4-FFF2-40B4-BE49-F238E27FC236}">
                <a16:creationId xmlns:a16="http://schemas.microsoft.com/office/drawing/2014/main" id="{945DEBB5-EBBF-C5E0-AD6C-929CE7DF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4463"/>
            <a:ext cx="631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2233A-759B-3C01-53E3-DB042A37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1E804-38B8-9E06-464F-A276B3846F48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38F8B74F-2800-7FFF-390A-A83F969C3F91}"/>
              </a:ext>
            </a:extLst>
          </p:cNvPr>
          <p:cNvSpPr/>
          <p:nvPr/>
        </p:nvSpPr>
        <p:spPr>
          <a:xfrm>
            <a:off x="5058507" y="4276096"/>
            <a:ext cx="2074985" cy="1479935"/>
          </a:xfrm>
          <a:prstGeom prst="wedgeRoundRectCallout">
            <a:avLst>
              <a:gd name="adj1" fmla="val -55448"/>
              <a:gd name="adj2" fmla="val -71446"/>
              <a:gd name="adj3" fmla="val 16667"/>
            </a:avLst>
          </a:prstGeom>
          <a:solidFill>
            <a:schemeClr val="bg1"/>
          </a:solidFill>
          <a:ln>
            <a:solidFill>
              <a:srgbClr val="B43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B43665"/>
                </a:solidFill>
              </a:rPr>
              <a:t>Level 1 = 05 | 05</a:t>
            </a:r>
          </a:p>
          <a:p>
            <a:pPr algn="ctr"/>
            <a:r>
              <a:rPr lang="en-IN" sz="2000" b="1" dirty="0">
                <a:solidFill>
                  <a:srgbClr val="B43665"/>
                </a:solidFill>
              </a:rPr>
              <a:t>Level 2 = 04 | 05</a:t>
            </a:r>
          </a:p>
          <a:p>
            <a:pPr algn="ctr"/>
            <a:r>
              <a:rPr lang="en-IN" sz="2000" b="1" dirty="0">
                <a:solidFill>
                  <a:srgbClr val="B43665"/>
                </a:solidFill>
              </a:rPr>
              <a:t>Level 3 = 03 | 05</a:t>
            </a:r>
          </a:p>
          <a:p>
            <a:pPr algn="ctr"/>
            <a:r>
              <a:rPr lang="en-IN" sz="2000" b="1" dirty="0">
                <a:solidFill>
                  <a:srgbClr val="B43665"/>
                </a:solidFill>
              </a:rPr>
              <a:t>Level 4 = 01 | 05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0F2BEE-0688-BC0E-6E88-060BCC8B9025}"/>
              </a:ext>
            </a:extLst>
          </p:cNvPr>
          <p:cNvSpPr/>
          <p:nvPr/>
        </p:nvSpPr>
        <p:spPr>
          <a:xfrm>
            <a:off x="4478216" y="3552092"/>
            <a:ext cx="597876" cy="410308"/>
          </a:xfrm>
          <a:prstGeom prst="rect">
            <a:avLst/>
          </a:prstGeom>
          <a:noFill/>
          <a:ln>
            <a:solidFill>
              <a:srgbClr val="B43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8371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139878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Initial Selection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0F34A48-157C-AF6A-C901-D81CC654B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6510" y="2176743"/>
            <a:ext cx="11875632" cy="4198707"/>
          </a:xfrm>
          <a:prstGeom prst="rect">
            <a:avLst/>
          </a:prstGeom>
        </p:spPr>
      </p:pic>
      <p:graphicFrame>
        <p:nvGraphicFramePr>
          <p:cNvPr id="60" name="Object 59">
            <a:extLst>
              <a:ext uri="{FF2B5EF4-FFF2-40B4-BE49-F238E27FC236}">
                <a16:creationId xmlns:a16="http://schemas.microsoft.com/office/drawing/2014/main" id="{0A1325CE-FA31-C011-831D-4B8A0D7E9E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250967"/>
              </p:ext>
            </p:extLst>
          </p:nvPr>
        </p:nvGraphicFramePr>
        <p:xfrm>
          <a:off x="373063" y="2819400"/>
          <a:ext cx="3171825" cy="5143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Bitmap Image" r:id="rId8" imgW="3171960" imgH="5143680" progId="Paint.Picture">
                  <p:embed/>
                </p:oleObj>
              </mc:Choice>
              <mc:Fallback>
                <p:oleObj name="Bitmap Image" r:id="rId8" imgW="3171960" imgH="5143680" progId="Paint.Picture">
                  <p:embed/>
                  <p:pic>
                    <p:nvPicPr>
                      <p:cNvPr id="60" name="Object 59">
                        <a:extLst>
                          <a:ext uri="{FF2B5EF4-FFF2-40B4-BE49-F238E27FC236}">
                            <a16:creationId xmlns:a16="http://schemas.microsoft.com/office/drawing/2014/main" id="{0A1325CE-FA31-C011-831D-4B8A0D7E9E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3063" y="2819400"/>
                        <a:ext cx="3171825" cy="5143500"/>
                      </a:xfrm>
                      <a:prstGeom prst="rect">
                        <a:avLst/>
                      </a:prstGeom>
                      <a:solidFill>
                        <a:srgbClr val="00A19B"/>
                      </a:solidFill>
                      <a:ln>
                        <a:solidFill>
                          <a:srgbClr val="00A19B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2" name="Rectangle 1">
            <a:extLst>
              <a:ext uri="{FF2B5EF4-FFF2-40B4-BE49-F238E27FC236}">
                <a16:creationId xmlns:a16="http://schemas.microsoft.com/office/drawing/2014/main" id="{945DEBB5-EBBF-C5E0-AD6C-929CE7DF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4463"/>
            <a:ext cx="631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B2233A-759B-3C01-53E3-DB042A37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F1E804-38B8-9E06-464F-A276B3846F48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72037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2B14BA6-EF02-6AEE-BCE8-EED16A19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257"/>
            <a:ext cx="12192000" cy="4133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Initial Selection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A7D744-3531-C36E-5FEE-19FF4DE34A25}"/>
              </a:ext>
            </a:extLst>
          </p:cNvPr>
          <p:cNvSpPr/>
          <p:nvPr/>
        </p:nvSpPr>
        <p:spPr>
          <a:xfrm>
            <a:off x="10490296" y="6545918"/>
            <a:ext cx="1346745" cy="632537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0E9F6B-3838-C6F9-A313-D8D8EE5797C9}"/>
              </a:ext>
            </a:extLst>
          </p:cNvPr>
          <p:cNvSpPr txBox="1"/>
          <p:nvPr/>
        </p:nvSpPr>
        <p:spPr>
          <a:xfrm>
            <a:off x="155575" y="3612444"/>
            <a:ext cx="611506" cy="25964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7E03B-D7B7-2B50-56A1-168D63D5C8D8}"/>
              </a:ext>
            </a:extLst>
          </p:cNvPr>
          <p:cNvSpPr/>
          <p:nvPr/>
        </p:nvSpPr>
        <p:spPr>
          <a:xfrm>
            <a:off x="307975" y="6690712"/>
            <a:ext cx="6950781" cy="656742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FF0000"/>
                </a:solidFill>
              </a:rPr>
              <a:t>Use this application no. as Unique no. and link with Punch no.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12E97D0-FDA5-EABE-6FB3-3830A02A14FC}"/>
              </a:ext>
            </a:extLst>
          </p:cNvPr>
          <p:cNvCxnSpPr>
            <a:stCxn id="22" idx="2"/>
          </p:cNvCxnSpPr>
          <p:nvPr/>
        </p:nvCxnSpPr>
        <p:spPr>
          <a:xfrm>
            <a:off x="461328" y="6208888"/>
            <a:ext cx="305753" cy="48182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56CE69E-4B41-87C6-4CD5-676224C86D23}"/>
              </a:ext>
            </a:extLst>
          </p:cNvPr>
          <p:cNvSpPr/>
          <p:nvPr/>
        </p:nvSpPr>
        <p:spPr>
          <a:xfrm>
            <a:off x="1377244" y="1443270"/>
            <a:ext cx="1636889" cy="681953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/>
              <a:t>Reject</a:t>
            </a:r>
          </a:p>
          <a:p>
            <a:r>
              <a:rPr lang="en-IN" dirty="0"/>
              <a:t>Approved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EBBF3BB-DE93-E185-89C0-7C27E4C5410C}"/>
              </a:ext>
            </a:extLst>
          </p:cNvPr>
          <p:cNvCxnSpPr>
            <a:cxnSpLocks/>
          </p:cNvCxnSpPr>
          <p:nvPr/>
        </p:nvCxnSpPr>
        <p:spPr>
          <a:xfrm flipV="1">
            <a:off x="1128588" y="2125223"/>
            <a:ext cx="1067100" cy="1507904"/>
          </a:xfrm>
          <a:prstGeom prst="straightConnector1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F6ED3D5A-0AF4-8193-E139-4A354422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FA544D-7526-E1CA-2E2F-92CFB7DF56EC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41026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3" grpId="0" animBg="1"/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2B14BA6-EF02-6AEE-BCE8-EED16A197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93257"/>
            <a:ext cx="12192000" cy="4133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Initial Selection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A7D744-3531-C36E-5FEE-19FF4DE34A25}"/>
              </a:ext>
            </a:extLst>
          </p:cNvPr>
          <p:cNvSpPr/>
          <p:nvPr/>
        </p:nvSpPr>
        <p:spPr>
          <a:xfrm>
            <a:off x="10490296" y="6545918"/>
            <a:ext cx="1346745" cy="632537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70759-D388-99AF-F990-166CE5D61AC2}"/>
              </a:ext>
            </a:extLst>
          </p:cNvPr>
          <p:cNvSpPr/>
          <p:nvPr/>
        </p:nvSpPr>
        <p:spPr>
          <a:xfrm>
            <a:off x="1885244" y="3951111"/>
            <a:ext cx="1501423" cy="428978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Reject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5C6307-4E24-2444-771E-E395ED3B5DC1}"/>
              </a:ext>
            </a:extLst>
          </p:cNvPr>
          <p:cNvCxnSpPr>
            <a:cxnSpLocks/>
          </p:cNvCxnSpPr>
          <p:nvPr/>
        </p:nvCxnSpPr>
        <p:spPr>
          <a:xfrm flipV="1">
            <a:off x="1517715" y="4380089"/>
            <a:ext cx="1078729" cy="372533"/>
          </a:xfrm>
          <a:prstGeom prst="straightConnector1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648AD45-EF40-FF1E-DA55-9C7999916CF7}"/>
              </a:ext>
            </a:extLst>
          </p:cNvPr>
          <p:cNvSpPr/>
          <p:nvPr/>
        </p:nvSpPr>
        <p:spPr>
          <a:xfrm>
            <a:off x="5655733" y="5340464"/>
            <a:ext cx="1783645" cy="710380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Add Reason Compulsory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90F9EB-3CEE-7B67-06E1-5F406CD4E810}"/>
              </a:ext>
            </a:extLst>
          </p:cNvPr>
          <p:cNvCxnSpPr>
            <a:cxnSpLocks/>
          </p:cNvCxnSpPr>
          <p:nvPr/>
        </p:nvCxnSpPr>
        <p:spPr>
          <a:xfrm flipV="1">
            <a:off x="7157156" y="4888089"/>
            <a:ext cx="1580444" cy="452375"/>
          </a:xfrm>
          <a:prstGeom prst="straightConnector1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7DD69C-B3A6-9845-298D-01A2517F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05FC3-1CCC-0595-603C-04859E499D9D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51953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010484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Initial Selection</a:t>
            </a:r>
          </a:p>
          <a:p>
            <a:pPr algn="ctr"/>
            <a:r>
              <a:rPr lang="en-IN" sz="40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Generate Call Later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0F34A48-157C-AF6A-C901-D81CC654B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510" y="2180232"/>
            <a:ext cx="11875632" cy="41987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500FF24-7CD2-D718-6A54-D2FFAE2A6D54}"/>
              </a:ext>
            </a:extLst>
          </p:cNvPr>
          <p:cNvSpPr/>
          <p:nvPr/>
        </p:nvSpPr>
        <p:spPr>
          <a:xfrm>
            <a:off x="1885244" y="3951111"/>
            <a:ext cx="1501423" cy="428978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Approved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0832CF5-B613-B7BA-91AC-0ECA29B93BBC}"/>
              </a:ext>
            </a:extLst>
          </p:cNvPr>
          <p:cNvCxnSpPr>
            <a:cxnSpLocks/>
          </p:cNvCxnSpPr>
          <p:nvPr/>
        </p:nvCxnSpPr>
        <p:spPr>
          <a:xfrm flipV="1">
            <a:off x="1517715" y="4380089"/>
            <a:ext cx="1078729" cy="372533"/>
          </a:xfrm>
          <a:prstGeom prst="straightConnector1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A7D744-3531-C36E-5FEE-19FF4DE34A25}"/>
              </a:ext>
            </a:extLst>
          </p:cNvPr>
          <p:cNvSpPr/>
          <p:nvPr/>
        </p:nvSpPr>
        <p:spPr>
          <a:xfrm>
            <a:off x="10490296" y="6545918"/>
            <a:ext cx="1346745" cy="632537"/>
          </a:xfrm>
          <a:prstGeom prst="roundRect">
            <a:avLst>
              <a:gd name="adj" fmla="val 50000"/>
            </a:avLst>
          </a:prstGeom>
          <a:solidFill>
            <a:srgbClr val="00A19B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281A8DF-0321-3EAA-40F9-DCC93EF1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794E0F-D8EA-E506-CB9F-63F800DF3D0C}"/>
              </a:ext>
            </a:extLst>
          </p:cNvPr>
          <p:cNvSpPr/>
          <p:nvPr/>
        </p:nvSpPr>
        <p:spPr>
          <a:xfrm>
            <a:off x="2456762" y="6732768"/>
            <a:ext cx="2774891" cy="583016"/>
          </a:xfrm>
          <a:prstGeom prst="rect">
            <a:avLst/>
          </a:prstGeom>
          <a:solidFill>
            <a:srgbClr val="25FFF5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rgbClr val="FF0000"/>
                </a:solidFill>
              </a:rPr>
              <a:t>Show only approved List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A78AA-096A-847C-2E42-8009BC0DE6F0}"/>
              </a:ext>
            </a:extLst>
          </p:cNvPr>
          <p:cNvSpPr txBox="1"/>
          <p:nvPr/>
        </p:nvSpPr>
        <p:spPr>
          <a:xfrm>
            <a:off x="58326" y="94629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3339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Inform to Candidate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1" name="Rounded Rectangle 22">
            <a:extLst>
              <a:ext uri="{FF2B5EF4-FFF2-40B4-BE49-F238E27FC236}">
                <a16:creationId xmlns:a16="http://schemas.microsoft.com/office/drawing/2014/main" id="{2F514083-FDC0-E5F2-A2EA-DF5C21F2F342}"/>
              </a:ext>
            </a:extLst>
          </p:cNvPr>
          <p:cNvSpPr/>
          <p:nvPr/>
        </p:nvSpPr>
        <p:spPr>
          <a:xfrm>
            <a:off x="5050992" y="1970878"/>
            <a:ext cx="2120799" cy="1991522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23">
            <a:extLst>
              <a:ext uri="{FF2B5EF4-FFF2-40B4-BE49-F238E27FC236}">
                <a16:creationId xmlns:a16="http://schemas.microsoft.com/office/drawing/2014/main" id="{F66C5EEA-B674-2C10-ADE1-F324E83AAD27}"/>
              </a:ext>
            </a:extLst>
          </p:cNvPr>
          <p:cNvSpPr/>
          <p:nvPr/>
        </p:nvSpPr>
        <p:spPr>
          <a:xfrm>
            <a:off x="5133362" y="3736087"/>
            <a:ext cx="1956060" cy="479647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Mail or Message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4FD231-6AD2-20B2-3D9D-1DF8E535B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85" y="2050210"/>
            <a:ext cx="1607784" cy="1607784"/>
          </a:xfrm>
          <a:prstGeom prst="rect">
            <a:avLst/>
          </a:prstGeom>
        </p:spPr>
      </p:pic>
      <p:sp>
        <p:nvSpPr>
          <p:cNvPr id="18" name="Rounded Rectangle 22">
            <a:extLst>
              <a:ext uri="{FF2B5EF4-FFF2-40B4-BE49-F238E27FC236}">
                <a16:creationId xmlns:a16="http://schemas.microsoft.com/office/drawing/2014/main" id="{F582BC11-B003-A2B9-3EDA-03809C7F611B}"/>
              </a:ext>
            </a:extLst>
          </p:cNvPr>
          <p:cNvSpPr/>
          <p:nvPr/>
        </p:nvSpPr>
        <p:spPr>
          <a:xfrm>
            <a:off x="2460192" y="4964215"/>
            <a:ext cx="2120799" cy="1991522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23">
            <a:extLst>
              <a:ext uri="{FF2B5EF4-FFF2-40B4-BE49-F238E27FC236}">
                <a16:creationId xmlns:a16="http://schemas.microsoft.com/office/drawing/2014/main" id="{3B4BB0A8-1DC8-F361-0E95-B966EE395BB4}"/>
              </a:ext>
            </a:extLst>
          </p:cNvPr>
          <p:cNvSpPr/>
          <p:nvPr/>
        </p:nvSpPr>
        <p:spPr>
          <a:xfrm>
            <a:off x="2542562" y="6729424"/>
            <a:ext cx="1956060" cy="479647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Submit Document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0" name="Rounded Rectangle 22">
            <a:extLst>
              <a:ext uri="{FF2B5EF4-FFF2-40B4-BE49-F238E27FC236}">
                <a16:creationId xmlns:a16="http://schemas.microsoft.com/office/drawing/2014/main" id="{8410A203-FEFE-D6E9-2C75-7962E5D4E1EF}"/>
              </a:ext>
            </a:extLst>
          </p:cNvPr>
          <p:cNvSpPr/>
          <p:nvPr/>
        </p:nvSpPr>
        <p:spPr>
          <a:xfrm>
            <a:off x="7693380" y="4964215"/>
            <a:ext cx="2120799" cy="1991522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3">
            <a:extLst>
              <a:ext uri="{FF2B5EF4-FFF2-40B4-BE49-F238E27FC236}">
                <a16:creationId xmlns:a16="http://schemas.microsoft.com/office/drawing/2014/main" id="{D7E8EE88-D6D8-54A1-1BC0-2BD99709B59F}"/>
              </a:ext>
            </a:extLst>
          </p:cNvPr>
          <p:cNvSpPr/>
          <p:nvPr/>
        </p:nvSpPr>
        <p:spPr>
          <a:xfrm>
            <a:off x="7775750" y="6729424"/>
            <a:ext cx="1956060" cy="479647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Print Interview Form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FBD2C-7DBF-BBA1-B638-E1D88010016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933" y="5060062"/>
            <a:ext cx="1483742" cy="1602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A2CC663-BAEB-3A88-32D2-B1F15BEB3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05" y="5031921"/>
            <a:ext cx="1231274" cy="16438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C71E9D5-F427-13E1-A324-72AC1F90C2EB}"/>
              </a:ext>
            </a:extLst>
          </p:cNvPr>
          <p:cNvSpPr txBox="1"/>
          <p:nvPr/>
        </p:nvSpPr>
        <p:spPr>
          <a:xfrm flipH="1">
            <a:off x="7981807" y="2573866"/>
            <a:ext cx="361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002060"/>
                </a:solidFill>
              </a:rPr>
              <a:t>Send Message and Mail to candidate with all details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056C3CF-5162-496E-CAD8-B4DB7DF11DD6}"/>
              </a:ext>
            </a:extLst>
          </p:cNvPr>
          <p:cNvCxnSpPr/>
          <p:nvPr/>
        </p:nvCxnSpPr>
        <p:spPr>
          <a:xfrm rot="5400000">
            <a:off x="4426359" y="3271997"/>
            <a:ext cx="748481" cy="2590800"/>
          </a:xfrm>
          <a:prstGeom prst="bentConnector3">
            <a:avLst/>
          </a:prstGeom>
          <a:ln w="38100">
            <a:solidFill>
              <a:srgbClr val="007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34193E5-769D-C019-F968-F07400F2B375}"/>
              </a:ext>
            </a:extLst>
          </p:cNvPr>
          <p:cNvCxnSpPr>
            <a:cxnSpLocks/>
          </p:cNvCxnSpPr>
          <p:nvPr/>
        </p:nvCxnSpPr>
        <p:spPr>
          <a:xfrm>
            <a:off x="6080607" y="4560712"/>
            <a:ext cx="2658142" cy="459921"/>
          </a:xfrm>
          <a:prstGeom prst="bentConnector2">
            <a:avLst/>
          </a:prstGeom>
          <a:ln w="28575">
            <a:solidFill>
              <a:srgbClr val="0074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C54D8A6C-6AC2-C574-847E-259D1E6EB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E918A9-7922-9477-ABFB-8BF7DFB15C9A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334013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1" grpId="0" animBg="1"/>
      <p:bldP spid="12" grpId="0" animBg="1"/>
      <p:bldP spid="18" grpId="0" animBg="1"/>
      <p:bldP spid="19" grpId="0" animBg="1"/>
      <p:bldP spid="20" grpId="0" animBg="1"/>
      <p:bldP spid="21" grpId="0" animBg="1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First Interview by HR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40B04A6-F358-69FF-BFA3-0770B768DA39}"/>
              </a:ext>
            </a:extLst>
          </p:cNvPr>
          <p:cNvGrpSpPr/>
          <p:nvPr/>
        </p:nvGrpSpPr>
        <p:grpSpPr>
          <a:xfrm>
            <a:off x="3891603" y="1945206"/>
            <a:ext cx="7085237" cy="1747839"/>
            <a:chOff x="2489407" y="182"/>
            <a:chExt cx="7085237" cy="174783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32EEEA-6A13-5127-E371-1D7A480FC925}"/>
                </a:ext>
              </a:extLst>
            </p:cNvPr>
            <p:cNvSpPr/>
            <p:nvPr/>
          </p:nvSpPr>
          <p:spPr>
            <a:xfrm>
              <a:off x="2489407" y="182"/>
              <a:ext cx="7085237" cy="17478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8966A4F-6E67-BACC-AC9D-124759002378}"/>
                </a:ext>
              </a:extLst>
            </p:cNvPr>
            <p:cNvSpPr txBox="1"/>
            <p:nvPr/>
          </p:nvSpPr>
          <p:spPr>
            <a:xfrm>
              <a:off x="2489407" y="182"/>
              <a:ext cx="7085237" cy="1747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675" tIns="66675" rIns="66675" bIns="66675" numCol="1" spcCol="1270" anchor="b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500" kern="1200" dirty="0">
                  <a:solidFill>
                    <a:srgbClr val="FFC000"/>
                  </a:solidFill>
                </a:rPr>
                <a:t>Attached documents and original documents cross verification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4439B-EBF3-EE26-0744-AF8FDBDCCE6B}"/>
              </a:ext>
            </a:extLst>
          </p:cNvPr>
          <p:cNvGrpSpPr/>
          <p:nvPr/>
        </p:nvGrpSpPr>
        <p:grpSpPr>
          <a:xfrm>
            <a:off x="1402196" y="1945206"/>
            <a:ext cx="2489407" cy="1747839"/>
            <a:chOff x="0" y="182"/>
            <a:chExt cx="2489407" cy="174783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0A95FC48-8951-C2EB-FEFD-4383DF75806A}"/>
                </a:ext>
              </a:extLst>
            </p:cNvPr>
            <p:cNvSpPr/>
            <p:nvPr/>
          </p:nvSpPr>
          <p:spPr>
            <a:xfrm>
              <a:off x="0" y="182"/>
              <a:ext cx="2489407" cy="1747839"/>
            </a:xfrm>
            <a:prstGeom prst="round2SameRect">
              <a:avLst>
                <a:gd name="adj1" fmla="val 16670"/>
                <a:gd name="adj2" fmla="val 0"/>
              </a:avLst>
            </a:prstGeom>
            <a:solidFill>
              <a:srgbClr val="00A19B"/>
            </a:solidFill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ectangle: Top Corners Rounded 6">
              <a:extLst>
                <a:ext uri="{FF2B5EF4-FFF2-40B4-BE49-F238E27FC236}">
                  <a16:creationId xmlns:a16="http://schemas.microsoft.com/office/drawing/2014/main" id="{E19F1E4B-8392-CDB0-F632-4A1AD68DEEE9}"/>
                </a:ext>
              </a:extLst>
            </p:cNvPr>
            <p:cNvSpPr txBox="1"/>
            <p:nvPr/>
          </p:nvSpPr>
          <p:spPr>
            <a:xfrm>
              <a:off x="85338" y="85520"/>
              <a:ext cx="2318731" cy="16625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600" kern="1200" dirty="0">
                  <a:latin typeface="Californian FB" panose="0207040306080B030204" pitchFamily="18" charset="0"/>
                </a:rPr>
                <a:t>Document Check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13976EE-927D-6949-0DF0-C236E7AB8291}"/>
              </a:ext>
            </a:extLst>
          </p:cNvPr>
          <p:cNvGrpSpPr/>
          <p:nvPr/>
        </p:nvGrpSpPr>
        <p:grpSpPr>
          <a:xfrm>
            <a:off x="3891603" y="4044200"/>
            <a:ext cx="7085237" cy="1747839"/>
            <a:chOff x="2489407" y="1835413"/>
            <a:chExt cx="7085237" cy="174783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652A29-49E5-0FB8-4DB4-9CA98C8AE1F0}"/>
                </a:ext>
              </a:extLst>
            </p:cNvPr>
            <p:cNvSpPr/>
            <p:nvPr/>
          </p:nvSpPr>
          <p:spPr>
            <a:xfrm>
              <a:off x="2489407" y="1835413"/>
              <a:ext cx="7085237" cy="17478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671DB68-C643-EECC-D174-B02CACE3092E}"/>
                </a:ext>
              </a:extLst>
            </p:cNvPr>
            <p:cNvSpPr txBox="1"/>
            <p:nvPr/>
          </p:nvSpPr>
          <p:spPr>
            <a:xfrm>
              <a:off x="2489407" y="1835413"/>
              <a:ext cx="7085237" cy="1747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675" tIns="66675" rIns="66675" bIns="66675" numCol="1" spcCol="1270" anchor="b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500" kern="1200" dirty="0">
                  <a:solidFill>
                    <a:srgbClr val="FFC000"/>
                  </a:solidFill>
                </a:rPr>
                <a:t>Family background and past job history question and answer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EF4DD0F-CF50-82B7-D808-BEB4A254BC1C}"/>
              </a:ext>
            </a:extLst>
          </p:cNvPr>
          <p:cNvGrpSpPr/>
          <p:nvPr/>
        </p:nvGrpSpPr>
        <p:grpSpPr>
          <a:xfrm>
            <a:off x="1402196" y="4015138"/>
            <a:ext cx="2489407" cy="1747839"/>
            <a:chOff x="0" y="1835413"/>
            <a:chExt cx="2489407" cy="174783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0CDC0D58-B5C8-A299-42C4-C08993EA32D0}"/>
                </a:ext>
              </a:extLst>
            </p:cNvPr>
            <p:cNvSpPr/>
            <p:nvPr/>
          </p:nvSpPr>
          <p:spPr>
            <a:xfrm>
              <a:off x="0" y="1835413"/>
              <a:ext cx="2489407" cy="1747839"/>
            </a:xfrm>
            <a:prstGeom prst="round2SameRect">
              <a:avLst>
                <a:gd name="adj1" fmla="val 16670"/>
                <a:gd name="adj2" fmla="val 0"/>
              </a:avLst>
            </a:prstGeom>
            <a:solidFill>
              <a:srgbClr val="00A19B"/>
            </a:solidFill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ectangle: Top Corners Rounded 6">
              <a:extLst>
                <a:ext uri="{FF2B5EF4-FFF2-40B4-BE49-F238E27FC236}">
                  <a16:creationId xmlns:a16="http://schemas.microsoft.com/office/drawing/2014/main" id="{B56096A7-1B28-2249-3FC6-818A427313E5}"/>
                </a:ext>
              </a:extLst>
            </p:cNvPr>
            <p:cNvSpPr txBox="1"/>
            <p:nvPr/>
          </p:nvSpPr>
          <p:spPr>
            <a:xfrm>
              <a:off x="85338" y="1920751"/>
              <a:ext cx="2318731" cy="16625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675" tIns="66675" rIns="66675" bIns="6667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500" kern="1200" dirty="0">
                  <a:latin typeface="Californian FB" panose="0207040306080B030204" pitchFamily="18" charset="0"/>
                </a:rPr>
                <a:t>Basic Question and Answer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F5A6CC7-0911-8BDE-DBB3-1A691C1662FC}"/>
              </a:ext>
            </a:extLst>
          </p:cNvPr>
          <p:cNvGrpSpPr/>
          <p:nvPr/>
        </p:nvGrpSpPr>
        <p:grpSpPr>
          <a:xfrm>
            <a:off x="3862554" y="6085070"/>
            <a:ext cx="7085237" cy="1747839"/>
            <a:chOff x="2460358" y="3670827"/>
            <a:chExt cx="7085237" cy="174783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E361DC5-2C0B-93DC-2CE3-416C33B18EDA}"/>
                </a:ext>
              </a:extLst>
            </p:cNvPr>
            <p:cNvSpPr/>
            <p:nvPr/>
          </p:nvSpPr>
          <p:spPr>
            <a:xfrm>
              <a:off x="2460358" y="3670827"/>
              <a:ext cx="7085237" cy="1747839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50108B-96F7-763F-BC64-9738A2023652}"/>
                </a:ext>
              </a:extLst>
            </p:cNvPr>
            <p:cNvSpPr txBox="1"/>
            <p:nvPr/>
          </p:nvSpPr>
          <p:spPr>
            <a:xfrm>
              <a:off x="2460358" y="3670827"/>
              <a:ext cx="7085237" cy="1747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675" tIns="66675" rIns="66675" bIns="66675" numCol="1" spcCol="1270" anchor="b" anchorCtr="0">
              <a:noAutofit/>
            </a:bodyPr>
            <a:lstStyle/>
            <a:p>
              <a:pPr marL="0" lvl="0" indent="0" algn="l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500" kern="1200" dirty="0">
                  <a:solidFill>
                    <a:srgbClr val="FFC000"/>
                  </a:solidFill>
                </a:rPr>
                <a:t>If pass then go for second interview in same day and if Fail show remarks in report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96AC56D-1E90-7F43-0259-A006D5A26BE0}"/>
              </a:ext>
            </a:extLst>
          </p:cNvPr>
          <p:cNvGrpSpPr/>
          <p:nvPr/>
        </p:nvGrpSpPr>
        <p:grpSpPr>
          <a:xfrm>
            <a:off x="1402196" y="6084888"/>
            <a:ext cx="2489407" cy="1747839"/>
            <a:chOff x="0" y="3670645"/>
            <a:chExt cx="2489407" cy="1747839"/>
          </a:xfrm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40" name="Rectangle: Top Corners Rounded 39">
              <a:extLst>
                <a:ext uri="{FF2B5EF4-FFF2-40B4-BE49-F238E27FC236}">
                  <a16:creationId xmlns:a16="http://schemas.microsoft.com/office/drawing/2014/main" id="{DE57DBB6-2B31-D949-AEA9-8D69FD3469FF}"/>
                </a:ext>
              </a:extLst>
            </p:cNvPr>
            <p:cNvSpPr/>
            <p:nvPr/>
          </p:nvSpPr>
          <p:spPr>
            <a:xfrm>
              <a:off x="0" y="3670645"/>
              <a:ext cx="2489407" cy="1747839"/>
            </a:xfrm>
            <a:prstGeom prst="round2SameRect">
              <a:avLst>
                <a:gd name="adj1" fmla="val 16670"/>
                <a:gd name="adj2" fmla="val 0"/>
              </a:avLst>
            </a:prstGeom>
            <a:solidFill>
              <a:srgbClr val="00A19B"/>
            </a:solidFill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ectangle: Top Corners Rounded 6">
              <a:extLst>
                <a:ext uri="{FF2B5EF4-FFF2-40B4-BE49-F238E27FC236}">
                  <a16:creationId xmlns:a16="http://schemas.microsoft.com/office/drawing/2014/main" id="{B05D85FC-6721-B6A6-66E1-E0ADC947DD1F}"/>
                </a:ext>
              </a:extLst>
            </p:cNvPr>
            <p:cNvSpPr txBox="1"/>
            <p:nvPr/>
          </p:nvSpPr>
          <p:spPr>
            <a:xfrm>
              <a:off x="85338" y="3755983"/>
              <a:ext cx="2318731" cy="16625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6675" tIns="66675" rIns="66675" bIns="66675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500" kern="1200" dirty="0">
                  <a:latin typeface="Californian FB" panose="0207040306080B030204" pitchFamily="18" charset="0"/>
                </a:rPr>
                <a:t>Pass and Fail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56CF5B-AFCB-928B-6F47-E42A8B1D1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41DCC5-9954-73AA-FFC4-BA8E7DD51BD2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79718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0494A4-AC86-629A-2F56-F00EEC9EB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9478"/>
            <a:ext cx="12164947" cy="45821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First Interview by HR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Assessment 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FFC240-1345-6F04-AFEB-F777BFEB501E}"/>
              </a:ext>
            </a:extLst>
          </p:cNvPr>
          <p:cNvSpPr/>
          <p:nvPr/>
        </p:nvSpPr>
        <p:spPr>
          <a:xfrm>
            <a:off x="1762350" y="4739282"/>
            <a:ext cx="2107174" cy="1044501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fornian FB" panose="0207040306080B030204" pitchFamily="18" charset="0"/>
              </a:rPr>
              <a:t>Click here for Interview Assessment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E20396-A9DE-F5C0-0C51-7A8633D62F0E}"/>
              </a:ext>
            </a:extLst>
          </p:cNvPr>
          <p:cNvCxnSpPr>
            <a:cxnSpLocks/>
          </p:cNvCxnSpPr>
          <p:nvPr/>
        </p:nvCxnSpPr>
        <p:spPr>
          <a:xfrm flipV="1">
            <a:off x="708763" y="5261533"/>
            <a:ext cx="1078729" cy="372533"/>
          </a:xfrm>
          <a:prstGeom prst="straightConnector1">
            <a:avLst/>
          </a:prstGeom>
          <a:ln w="57150">
            <a:solidFill>
              <a:srgbClr val="00A19B"/>
            </a:solidFill>
            <a:tailEnd type="triangle"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AF8EE11-C923-FAFD-2E71-937950BD010A}"/>
              </a:ext>
            </a:extLst>
          </p:cNvPr>
          <p:cNvSpPr/>
          <p:nvPr/>
        </p:nvSpPr>
        <p:spPr>
          <a:xfrm>
            <a:off x="1948616" y="6813380"/>
            <a:ext cx="7048627" cy="635836"/>
          </a:xfrm>
          <a:prstGeom prst="rect">
            <a:avLst/>
          </a:prstGeom>
          <a:solidFill>
            <a:srgbClr val="00A19B"/>
          </a:solidFill>
          <a:ln>
            <a:solidFill>
              <a:srgbClr val="00A19B"/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200" b="1" dirty="0">
                <a:solidFill>
                  <a:srgbClr val="FF0000"/>
                </a:solidFill>
                <a:latin typeface="Californian FB" panose="0207040306080B030204" pitchFamily="18" charset="0"/>
              </a:rPr>
              <a:t>Show only approved candidate data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EF44C4F-6615-FC49-D87E-754611FC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7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4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Self Reliable Employees</a:t>
            </a:r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784734" y="2139316"/>
            <a:ext cx="1081826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Can decide their own growth plan.</a:t>
            </a:r>
          </a:p>
          <a:p>
            <a:r>
              <a:rPr lang="en-IN" dirty="0"/>
              <a:t>Should take training himself.</a:t>
            </a:r>
          </a:p>
          <a:p>
            <a:r>
              <a:rPr lang="en-IN" dirty="0"/>
              <a:t>Should be responsible for Multi Skill himself.</a:t>
            </a:r>
          </a:p>
          <a:p>
            <a:r>
              <a:rPr lang="en-IN" dirty="0"/>
              <a:t>Can improve their own productivity.</a:t>
            </a:r>
          </a:p>
          <a:p>
            <a:r>
              <a:rPr lang="en-IN" dirty="0"/>
              <a:t>All data available in softcopy. Employees can take training in his free time.</a:t>
            </a:r>
          </a:p>
          <a:p>
            <a:r>
              <a:rPr lang="en-IN" dirty="0"/>
              <a:t>Dependant moves to Independent</a:t>
            </a:r>
          </a:p>
        </p:txBody>
      </p:sp>
    </p:spTree>
    <p:extLst>
      <p:ext uri="{BB962C8B-B14F-4D97-AF65-F5344CB8AC3E}">
        <p14:creationId xmlns:p14="http://schemas.microsoft.com/office/powerpoint/2010/main" val="35761186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BFE916DE-F8F9-9408-63B4-8D5173FF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837" y="1308617"/>
            <a:ext cx="4886325" cy="64484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First Interview by HR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2128715"/>
            <a:ext cx="3652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</a:t>
            </a:r>
          </a:p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Assessments </a:t>
            </a:r>
          </a:p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“ HR”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612842-5C1A-2219-C5DE-21574E96C829}"/>
              </a:ext>
            </a:extLst>
          </p:cNvPr>
          <p:cNvSpPr/>
          <p:nvPr/>
        </p:nvSpPr>
        <p:spPr>
          <a:xfrm>
            <a:off x="7256319" y="7169728"/>
            <a:ext cx="945573" cy="341833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77B83-8F3A-5B2C-0765-F21123259045}"/>
              </a:ext>
            </a:extLst>
          </p:cNvPr>
          <p:cNvSpPr/>
          <p:nvPr/>
        </p:nvSpPr>
        <p:spPr>
          <a:xfrm>
            <a:off x="5919354" y="1783168"/>
            <a:ext cx="1603664" cy="32618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lifornian FB" panose="0207040306080B030204" pitchFamily="18" charset="0"/>
              </a:rPr>
              <a:t>Header Details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0A46E-4373-F8E3-FFBE-6031498C5AAD}"/>
              </a:ext>
            </a:extLst>
          </p:cNvPr>
          <p:cNvSpPr txBox="1"/>
          <p:nvPr/>
        </p:nvSpPr>
        <p:spPr>
          <a:xfrm>
            <a:off x="8670056" y="4250192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5E47E5"/>
                </a:solidFill>
                <a:latin typeface="Californian FB" panose="0207040306080B030204" pitchFamily="18" charset="0"/>
              </a:rPr>
              <a:t>If “pass” go for Second Interview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E7B877-BC68-4329-5F0A-CD3999280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7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1" grpId="0" animBg="1"/>
      <p:bldP spid="2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A8A59-340A-0366-AD12-7054E6BBE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273" y="1350202"/>
            <a:ext cx="5524500" cy="643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Second Interview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2128715"/>
            <a:ext cx="36528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</a:t>
            </a:r>
          </a:p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Assessments </a:t>
            </a:r>
          </a:p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“ HOD/</a:t>
            </a:r>
            <a:r>
              <a:rPr lang="en-IN" sz="4000" dirty="0" err="1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Mngm</a:t>
            </a:r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.”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A612842-5C1A-2219-C5DE-21574E96C829}"/>
              </a:ext>
            </a:extLst>
          </p:cNvPr>
          <p:cNvSpPr/>
          <p:nvPr/>
        </p:nvSpPr>
        <p:spPr>
          <a:xfrm>
            <a:off x="7256319" y="7169728"/>
            <a:ext cx="945573" cy="341833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Californian FB" panose="0207040306080B030204" pitchFamily="18" charset="0"/>
              </a:rPr>
              <a:t>Submit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D77B83-8F3A-5B2C-0765-F21123259045}"/>
              </a:ext>
            </a:extLst>
          </p:cNvPr>
          <p:cNvSpPr/>
          <p:nvPr/>
        </p:nvSpPr>
        <p:spPr>
          <a:xfrm>
            <a:off x="5919354" y="1824732"/>
            <a:ext cx="1603664" cy="32618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latin typeface="Californian FB" panose="0207040306080B030204" pitchFamily="18" charset="0"/>
              </a:rPr>
              <a:t>Header Details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AB0A46E-4373-F8E3-FFBE-6031498C5AAD}"/>
              </a:ext>
            </a:extLst>
          </p:cNvPr>
          <p:cNvSpPr txBox="1"/>
          <p:nvPr/>
        </p:nvSpPr>
        <p:spPr>
          <a:xfrm>
            <a:off x="9168472" y="3911898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5E47E5"/>
                </a:solidFill>
                <a:latin typeface="Californian FB" panose="0207040306080B030204" pitchFamily="18" charset="0"/>
              </a:rPr>
              <a:t>If “pass” go for Final Activity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D54E0-F2C8-4AD2-BDC9-A34AA60E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Final Management Approval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0D54E0-F2C8-4AD2-BDC9-A34AA60E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E5972-5EB9-09D4-AA0B-F50144C531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8969" y="1283071"/>
            <a:ext cx="10086521" cy="390529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1A5636-F207-C542-FC8F-0FE2FC72DB62}"/>
              </a:ext>
            </a:extLst>
          </p:cNvPr>
          <p:cNvSpPr txBox="1"/>
          <p:nvPr/>
        </p:nvSpPr>
        <p:spPr>
          <a:xfrm>
            <a:off x="103712" y="1686393"/>
            <a:ext cx="1785257" cy="120032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rgbClr val="14A425"/>
                </a:solidFill>
              </a:rPr>
              <a:t>Approved</a:t>
            </a:r>
          </a:p>
          <a:p>
            <a:pPr algn="ctr"/>
            <a:r>
              <a:rPr lang="en-IN" sz="2400" dirty="0">
                <a:solidFill>
                  <a:srgbClr val="FF0000"/>
                </a:solidFill>
              </a:rPr>
              <a:t>Disapproved</a:t>
            </a:r>
          </a:p>
          <a:p>
            <a:pPr algn="ctr"/>
            <a:r>
              <a:rPr lang="en-IN" sz="2400" dirty="0">
                <a:solidFill>
                  <a:srgbClr val="FFFF00"/>
                </a:solidFill>
              </a:rPr>
              <a:t>Hold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405F9D-F7EF-36B4-9853-276F26403C7D}"/>
              </a:ext>
            </a:extLst>
          </p:cNvPr>
          <p:cNvCxnSpPr>
            <a:stCxn id="11" idx="2"/>
          </p:cNvCxnSpPr>
          <p:nvPr/>
        </p:nvCxnSpPr>
        <p:spPr>
          <a:xfrm>
            <a:off x="996341" y="2886722"/>
            <a:ext cx="1601716" cy="94504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D35B8F5-3C3F-1902-3F9F-B1625A8DFA01}"/>
              </a:ext>
            </a:extLst>
          </p:cNvPr>
          <p:cNvSpPr/>
          <p:nvPr/>
        </p:nvSpPr>
        <p:spPr>
          <a:xfrm>
            <a:off x="3135086" y="4339771"/>
            <a:ext cx="856343" cy="391886"/>
          </a:xfrm>
          <a:prstGeom prst="rect">
            <a:avLst/>
          </a:prstGeom>
          <a:noFill/>
          <a:ln>
            <a:solidFill>
              <a:srgbClr val="B43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01F4F6-2F31-EF23-E2BA-3EAC2275DF78}"/>
              </a:ext>
            </a:extLst>
          </p:cNvPr>
          <p:cNvSpPr txBox="1"/>
          <p:nvPr/>
        </p:nvSpPr>
        <p:spPr>
          <a:xfrm>
            <a:off x="8746144" y="5159961"/>
            <a:ext cx="27783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Show Candidate Full Details</a:t>
            </a:r>
          </a:p>
          <a:p>
            <a:r>
              <a:rPr lang="en-IN" dirty="0"/>
              <a:t>Name</a:t>
            </a:r>
          </a:p>
          <a:p>
            <a:r>
              <a:rPr lang="en-IN" dirty="0"/>
              <a:t>Job Profile</a:t>
            </a:r>
          </a:p>
          <a:p>
            <a:r>
              <a:rPr lang="en-IN" dirty="0"/>
              <a:t>Interview Exam Marks</a:t>
            </a:r>
          </a:p>
          <a:p>
            <a:r>
              <a:rPr lang="en-IN" dirty="0"/>
              <a:t>HR Assessment Marks</a:t>
            </a:r>
          </a:p>
          <a:p>
            <a:r>
              <a:rPr lang="en-IN" dirty="0"/>
              <a:t>HOD Assessment Marks</a:t>
            </a:r>
          </a:p>
          <a:p>
            <a:r>
              <a:rPr lang="en-IN" dirty="0"/>
              <a:t>Salary</a:t>
            </a:r>
          </a:p>
          <a:p>
            <a:r>
              <a:rPr lang="en-IN" dirty="0"/>
              <a:t>Experience</a:t>
            </a:r>
          </a:p>
          <a:p>
            <a:r>
              <a:rPr lang="en-IN" dirty="0"/>
              <a:t>Etc…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EA43D-4DF8-F3AA-5F8B-66160B1AD9CA}"/>
              </a:ext>
            </a:extLst>
          </p:cNvPr>
          <p:cNvSpPr txBox="1"/>
          <p:nvPr/>
        </p:nvSpPr>
        <p:spPr>
          <a:xfrm>
            <a:off x="1797199" y="5199849"/>
            <a:ext cx="55675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This list show after HR Final Approval</a:t>
            </a:r>
          </a:p>
        </p:txBody>
      </p:sp>
    </p:spTree>
    <p:extLst>
      <p:ext uri="{BB962C8B-B14F-4D97-AF65-F5344CB8AC3E}">
        <p14:creationId xmlns:p14="http://schemas.microsoft.com/office/powerpoint/2010/main" val="852091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734225" y="1159936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Send Offer Latter (Optional)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5512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43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585B3F-F549-6BCA-1705-5BEA989E673F}"/>
              </a:ext>
            </a:extLst>
          </p:cNvPr>
          <p:cNvGrpSpPr/>
          <p:nvPr/>
        </p:nvGrpSpPr>
        <p:grpSpPr>
          <a:xfrm>
            <a:off x="973635" y="2456275"/>
            <a:ext cx="2330628" cy="745801"/>
            <a:chOff x="2752815" y="172838"/>
            <a:chExt cx="2330628" cy="745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5EA7CF-BCE0-7249-264A-64BA83569A8E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8FC23-23D7-7E97-9F95-2E3AB708DD5C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Pass Candidate List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00BC1-2597-9060-9D35-0116F9259739}"/>
              </a:ext>
            </a:extLst>
          </p:cNvPr>
          <p:cNvGrpSpPr/>
          <p:nvPr/>
        </p:nvGrpSpPr>
        <p:grpSpPr>
          <a:xfrm>
            <a:off x="973635" y="6006879"/>
            <a:ext cx="2330628" cy="836113"/>
            <a:chOff x="2752815" y="1880141"/>
            <a:chExt cx="2330628" cy="8361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A4E316-C416-D29E-F825-3296FB5615C9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BEB9A5-B3C1-90A6-29C9-C379B5A11C8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Salary Decide</a:t>
              </a: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99F7E07-DCFF-3E82-A152-76336115E6D5}"/>
              </a:ext>
            </a:extLst>
          </p:cNvPr>
          <p:cNvSpPr/>
          <p:nvPr/>
        </p:nvSpPr>
        <p:spPr>
          <a:xfrm>
            <a:off x="1551419" y="2181912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25AE831-9FD4-D83E-3426-42D3EAC1BC09}"/>
              </a:ext>
            </a:extLst>
          </p:cNvPr>
          <p:cNvSpPr/>
          <p:nvPr/>
        </p:nvSpPr>
        <p:spPr>
          <a:xfrm>
            <a:off x="1551419" y="2215779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BA074-575D-0A83-D088-AC93B7A21AA6}"/>
              </a:ext>
            </a:extLst>
          </p:cNvPr>
          <p:cNvSpPr/>
          <p:nvPr/>
        </p:nvSpPr>
        <p:spPr>
          <a:xfrm>
            <a:off x="973635" y="2436950"/>
            <a:ext cx="2330628" cy="785228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A2B51-1FC7-86CD-6BB3-739AF4EC23C0}"/>
              </a:ext>
            </a:extLst>
          </p:cNvPr>
          <p:cNvGrpSpPr/>
          <p:nvPr/>
        </p:nvGrpSpPr>
        <p:grpSpPr>
          <a:xfrm>
            <a:off x="973636" y="4369141"/>
            <a:ext cx="2330628" cy="745801"/>
            <a:chOff x="2752815" y="172838"/>
            <a:chExt cx="2330628" cy="7458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2A53EF-A5D7-206E-5F3E-D8C5F5BF2332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A465C-FB11-1E41-0B6F-5F4D2339355E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Job Profile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0B5095A1-B00B-6C98-65EE-AB2A4F557A5B}"/>
              </a:ext>
            </a:extLst>
          </p:cNvPr>
          <p:cNvSpPr/>
          <p:nvPr/>
        </p:nvSpPr>
        <p:spPr>
          <a:xfrm>
            <a:off x="1556293" y="4095281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C30BF7A-4A35-DAE3-8C47-8E94CCFD09D5}"/>
              </a:ext>
            </a:extLst>
          </p:cNvPr>
          <p:cNvSpPr/>
          <p:nvPr/>
        </p:nvSpPr>
        <p:spPr>
          <a:xfrm>
            <a:off x="1556293" y="412914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19B23B-F415-98EA-30C3-52AAD0ED9AB8}"/>
              </a:ext>
            </a:extLst>
          </p:cNvPr>
          <p:cNvSpPr/>
          <p:nvPr/>
        </p:nvSpPr>
        <p:spPr>
          <a:xfrm>
            <a:off x="1556293" y="579518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8080879-3A10-DB7C-E719-1796BB4EE1A5}"/>
              </a:ext>
            </a:extLst>
          </p:cNvPr>
          <p:cNvSpPr/>
          <p:nvPr/>
        </p:nvSpPr>
        <p:spPr>
          <a:xfrm>
            <a:off x="1551419" y="5887434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80A432-7BF9-86B8-4238-CE225066A71A}"/>
              </a:ext>
            </a:extLst>
          </p:cNvPr>
          <p:cNvGrpSpPr/>
          <p:nvPr/>
        </p:nvGrpSpPr>
        <p:grpSpPr>
          <a:xfrm>
            <a:off x="4486093" y="4072558"/>
            <a:ext cx="2330628" cy="836113"/>
            <a:chOff x="2752815" y="1880141"/>
            <a:chExt cx="2330628" cy="8361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3ABE7E-FF3E-8CBF-B1F9-922730DCB46A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B4AF6-8C11-E151-FFAB-EDD4C67011E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Offer Latter</a:t>
              </a:r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4960FCC1-A832-8BD2-98A9-D7B7D5807EDD}"/>
              </a:ext>
            </a:extLst>
          </p:cNvPr>
          <p:cNvSpPr/>
          <p:nvPr/>
        </p:nvSpPr>
        <p:spPr>
          <a:xfrm>
            <a:off x="5068751" y="3991493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E1C9355-AC4B-5497-F76E-46B4F6A023B6}"/>
              </a:ext>
            </a:extLst>
          </p:cNvPr>
          <p:cNvSpPr/>
          <p:nvPr/>
        </p:nvSpPr>
        <p:spPr>
          <a:xfrm>
            <a:off x="5063877" y="3851515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9E83AA-0192-ABDC-54A3-3AD7CE8EE70E}"/>
              </a:ext>
            </a:extLst>
          </p:cNvPr>
          <p:cNvSpPr/>
          <p:nvPr/>
        </p:nvSpPr>
        <p:spPr>
          <a:xfrm>
            <a:off x="8510309" y="4116108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Accept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0DE6F-DC9D-4CDF-2089-E3C2CAFEA2E7}"/>
              </a:ext>
            </a:extLst>
          </p:cNvPr>
          <p:cNvSpPr txBox="1"/>
          <p:nvPr/>
        </p:nvSpPr>
        <p:spPr>
          <a:xfrm>
            <a:off x="6854857" y="5864545"/>
            <a:ext cx="5123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Go for further Process</a:t>
            </a:r>
            <a:endParaRPr lang="en-IN" sz="4000" b="1" dirty="0">
              <a:ln>
                <a:solidFill>
                  <a:schemeClr val="tx1"/>
                </a:solidFill>
              </a:ln>
              <a:latin typeface="Californian FB" panose="0207040306080B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A59E5-132F-3B96-8565-8B6291479826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9248068" y="4969885"/>
            <a:ext cx="1" cy="8946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58D95-E0B1-3527-2127-A4AD69CDA138}"/>
              </a:ext>
            </a:extLst>
          </p:cNvPr>
          <p:cNvCxnSpPr>
            <a:cxnSpLocks/>
          </p:cNvCxnSpPr>
          <p:nvPr/>
        </p:nvCxnSpPr>
        <p:spPr>
          <a:xfrm>
            <a:off x="2148114" y="3381093"/>
            <a:ext cx="0" cy="685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DA12D8-8DAA-78B7-1186-9FDBB3138300}"/>
              </a:ext>
            </a:extLst>
          </p:cNvPr>
          <p:cNvCxnSpPr>
            <a:cxnSpLocks/>
          </p:cNvCxnSpPr>
          <p:nvPr/>
        </p:nvCxnSpPr>
        <p:spPr>
          <a:xfrm>
            <a:off x="2148114" y="5294462"/>
            <a:ext cx="0" cy="620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2495726-D233-DF8F-1367-A52FDC05B294}"/>
              </a:ext>
            </a:extLst>
          </p:cNvPr>
          <p:cNvCxnSpPr>
            <a:cxnSpLocks/>
            <a:stCxn id="28" idx="1"/>
            <a:endCxn id="13" idx="3"/>
          </p:cNvCxnSpPr>
          <p:nvPr/>
        </p:nvCxnSpPr>
        <p:spPr>
          <a:xfrm flipH="1">
            <a:off x="3304263" y="4535771"/>
            <a:ext cx="1181830" cy="1934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58F7DDF-931B-2C6E-BCA8-2D06A65A31FC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6816721" y="4535771"/>
            <a:ext cx="1693588" cy="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38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734225" y="1159936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Send Appointment (Optional)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5512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44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585B3F-F549-6BCA-1705-5BEA989E673F}"/>
              </a:ext>
            </a:extLst>
          </p:cNvPr>
          <p:cNvGrpSpPr/>
          <p:nvPr/>
        </p:nvGrpSpPr>
        <p:grpSpPr>
          <a:xfrm>
            <a:off x="973635" y="2456275"/>
            <a:ext cx="2330628" cy="745801"/>
            <a:chOff x="2752815" y="172838"/>
            <a:chExt cx="2330628" cy="745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5EA7CF-BCE0-7249-264A-64BA83569A8E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8FC23-23D7-7E97-9F95-2E3AB708DD5C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Pass Candidate List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00BC1-2597-9060-9D35-0116F9259739}"/>
              </a:ext>
            </a:extLst>
          </p:cNvPr>
          <p:cNvGrpSpPr/>
          <p:nvPr/>
        </p:nvGrpSpPr>
        <p:grpSpPr>
          <a:xfrm>
            <a:off x="973635" y="6006879"/>
            <a:ext cx="2330628" cy="836113"/>
            <a:chOff x="2752815" y="1880141"/>
            <a:chExt cx="2330628" cy="8361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A4E316-C416-D29E-F825-3296FB5615C9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BEB9A5-B3C1-90A6-29C9-C379B5A11C8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Salary Decide</a:t>
              </a: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99F7E07-DCFF-3E82-A152-76336115E6D5}"/>
              </a:ext>
            </a:extLst>
          </p:cNvPr>
          <p:cNvSpPr/>
          <p:nvPr/>
        </p:nvSpPr>
        <p:spPr>
          <a:xfrm>
            <a:off x="1551419" y="2181912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25AE831-9FD4-D83E-3426-42D3EAC1BC09}"/>
              </a:ext>
            </a:extLst>
          </p:cNvPr>
          <p:cNvSpPr/>
          <p:nvPr/>
        </p:nvSpPr>
        <p:spPr>
          <a:xfrm>
            <a:off x="1551419" y="2215779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BA074-575D-0A83-D088-AC93B7A21AA6}"/>
              </a:ext>
            </a:extLst>
          </p:cNvPr>
          <p:cNvSpPr/>
          <p:nvPr/>
        </p:nvSpPr>
        <p:spPr>
          <a:xfrm>
            <a:off x="973635" y="2436950"/>
            <a:ext cx="2330628" cy="785228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A2B51-1FC7-86CD-6BB3-739AF4EC23C0}"/>
              </a:ext>
            </a:extLst>
          </p:cNvPr>
          <p:cNvGrpSpPr/>
          <p:nvPr/>
        </p:nvGrpSpPr>
        <p:grpSpPr>
          <a:xfrm>
            <a:off x="973636" y="4369141"/>
            <a:ext cx="2330628" cy="745801"/>
            <a:chOff x="2752815" y="172838"/>
            <a:chExt cx="2330628" cy="7458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2A53EF-A5D7-206E-5F3E-D8C5F5BF2332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A465C-FB11-1E41-0B6F-5F4D2339355E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Job Profile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0B5095A1-B00B-6C98-65EE-AB2A4F557A5B}"/>
              </a:ext>
            </a:extLst>
          </p:cNvPr>
          <p:cNvSpPr/>
          <p:nvPr/>
        </p:nvSpPr>
        <p:spPr>
          <a:xfrm>
            <a:off x="1556293" y="4095281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C30BF7A-4A35-DAE3-8C47-8E94CCFD09D5}"/>
              </a:ext>
            </a:extLst>
          </p:cNvPr>
          <p:cNvSpPr/>
          <p:nvPr/>
        </p:nvSpPr>
        <p:spPr>
          <a:xfrm>
            <a:off x="1556293" y="412914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19B23B-F415-98EA-30C3-52AAD0ED9AB8}"/>
              </a:ext>
            </a:extLst>
          </p:cNvPr>
          <p:cNvSpPr/>
          <p:nvPr/>
        </p:nvSpPr>
        <p:spPr>
          <a:xfrm>
            <a:off x="1556293" y="579518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8080879-3A10-DB7C-E719-1796BB4EE1A5}"/>
              </a:ext>
            </a:extLst>
          </p:cNvPr>
          <p:cNvSpPr/>
          <p:nvPr/>
        </p:nvSpPr>
        <p:spPr>
          <a:xfrm>
            <a:off x="1551419" y="5887434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80A432-7BF9-86B8-4238-CE225066A71A}"/>
              </a:ext>
            </a:extLst>
          </p:cNvPr>
          <p:cNvGrpSpPr/>
          <p:nvPr/>
        </p:nvGrpSpPr>
        <p:grpSpPr>
          <a:xfrm>
            <a:off x="3455577" y="4072558"/>
            <a:ext cx="2330628" cy="836113"/>
            <a:chOff x="2752815" y="1880141"/>
            <a:chExt cx="2330628" cy="8361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3ABE7E-FF3E-8CBF-B1F9-922730DCB46A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B4AF6-8C11-E151-FFAB-EDD4C67011E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Offer Latter</a:t>
              </a:r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4960FCC1-A832-8BD2-98A9-D7B7D5807EDD}"/>
              </a:ext>
            </a:extLst>
          </p:cNvPr>
          <p:cNvSpPr/>
          <p:nvPr/>
        </p:nvSpPr>
        <p:spPr>
          <a:xfrm>
            <a:off x="4038235" y="3991493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E1C9355-AC4B-5497-F76E-46B4F6A023B6}"/>
              </a:ext>
            </a:extLst>
          </p:cNvPr>
          <p:cNvSpPr/>
          <p:nvPr/>
        </p:nvSpPr>
        <p:spPr>
          <a:xfrm>
            <a:off x="4033361" y="3851515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9E83AA-0192-ABDC-54A3-3AD7CE8EE70E}"/>
              </a:ext>
            </a:extLst>
          </p:cNvPr>
          <p:cNvSpPr/>
          <p:nvPr/>
        </p:nvSpPr>
        <p:spPr>
          <a:xfrm>
            <a:off x="8510309" y="4116108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Decline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0DE6F-DC9D-4CDF-2089-E3C2CAFEA2E7}"/>
              </a:ext>
            </a:extLst>
          </p:cNvPr>
          <p:cNvSpPr txBox="1"/>
          <p:nvPr/>
        </p:nvSpPr>
        <p:spPr>
          <a:xfrm>
            <a:off x="6792060" y="6312090"/>
            <a:ext cx="5123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n w="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Update Data in Interview List</a:t>
            </a:r>
            <a:endParaRPr lang="en-IN" sz="2400" b="1" dirty="0">
              <a:ln>
                <a:solidFill>
                  <a:schemeClr val="tx1"/>
                </a:solidFill>
              </a:ln>
              <a:latin typeface="Californian FB" panose="0207040306080B0302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A59E5-132F-3B96-8565-8B6291479826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9248069" y="4969885"/>
            <a:ext cx="0" cy="3245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58D95-E0B1-3527-2127-A4AD69CDA138}"/>
              </a:ext>
            </a:extLst>
          </p:cNvPr>
          <p:cNvCxnSpPr>
            <a:cxnSpLocks/>
          </p:cNvCxnSpPr>
          <p:nvPr/>
        </p:nvCxnSpPr>
        <p:spPr>
          <a:xfrm>
            <a:off x="2148114" y="3381093"/>
            <a:ext cx="0" cy="685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DA12D8-8DAA-78B7-1186-9FDBB3138300}"/>
              </a:ext>
            </a:extLst>
          </p:cNvPr>
          <p:cNvCxnSpPr>
            <a:cxnSpLocks/>
          </p:cNvCxnSpPr>
          <p:nvPr/>
        </p:nvCxnSpPr>
        <p:spPr>
          <a:xfrm>
            <a:off x="2148114" y="5294462"/>
            <a:ext cx="0" cy="620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2495726-D233-DF8F-1367-A52FDC05B294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3304263" y="4818359"/>
            <a:ext cx="469451" cy="16517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03B5EB5-D52D-1A53-878B-44418EE46F82}"/>
              </a:ext>
            </a:extLst>
          </p:cNvPr>
          <p:cNvSpPr/>
          <p:nvPr/>
        </p:nvSpPr>
        <p:spPr>
          <a:xfrm>
            <a:off x="7082971" y="5294462"/>
            <a:ext cx="4702629" cy="57008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fornian FB" panose="0207040306080B030204" pitchFamily="18" charset="0"/>
              </a:rPr>
              <a:t>Reason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EB53D6-7A0F-6231-1006-E08A9C00872B}"/>
              </a:ext>
            </a:extLst>
          </p:cNvPr>
          <p:cNvCxnSpPr>
            <a:cxnSpLocks/>
            <a:endCxn id="32" idx="0"/>
          </p:cNvCxnSpPr>
          <p:nvPr/>
        </p:nvCxnSpPr>
        <p:spPr>
          <a:xfrm>
            <a:off x="9353832" y="5887434"/>
            <a:ext cx="0" cy="42465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0149156-4B19-FA65-CE6B-1A6138C9BE93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5786205" y="4535771"/>
            <a:ext cx="2724104" cy="72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66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3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734225" y="1159936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Send Offer Latter (Optional)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5512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45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585B3F-F549-6BCA-1705-5BEA989E673F}"/>
              </a:ext>
            </a:extLst>
          </p:cNvPr>
          <p:cNvGrpSpPr/>
          <p:nvPr/>
        </p:nvGrpSpPr>
        <p:grpSpPr>
          <a:xfrm>
            <a:off x="973635" y="2456275"/>
            <a:ext cx="2330628" cy="745801"/>
            <a:chOff x="2752815" y="172838"/>
            <a:chExt cx="2330628" cy="745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5EA7CF-BCE0-7249-264A-64BA83569A8E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8FC23-23D7-7E97-9F95-2E3AB708DD5C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Pass Candidate List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00BC1-2597-9060-9D35-0116F9259739}"/>
              </a:ext>
            </a:extLst>
          </p:cNvPr>
          <p:cNvGrpSpPr/>
          <p:nvPr/>
        </p:nvGrpSpPr>
        <p:grpSpPr>
          <a:xfrm>
            <a:off x="973635" y="6006879"/>
            <a:ext cx="2330628" cy="836113"/>
            <a:chOff x="2752815" y="1880141"/>
            <a:chExt cx="2330628" cy="8361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A4E316-C416-D29E-F825-3296FB5615C9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BEB9A5-B3C1-90A6-29C9-C379B5A11C8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Salary Decide</a:t>
              </a: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99F7E07-DCFF-3E82-A152-76336115E6D5}"/>
              </a:ext>
            </a:extLst>
          </p:cNvPr>
          <p:cNvSpPr/>
          <p:nvPr/>
        </p:nvSpPr>
        <p:spPr>
          <a:xfrm>
            <a:off x="1551419" y="2181912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25AE831-9FD4-D83E-3426-42D3EAC1BC09}"/>
              </a:ext>
            </a:extLst>
          </p:cNvPr>
          <p:cNvSpPr/>
          <p:nvPr/>
        </p:nvSpPr>
        <p:spPr>
          <a:xfrm>
            <a:off x="1551419" y="2215779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BA074-575D-0A83-D088-AC93B7A21AA6}"/>
              </a:ext>
            </a:extLst>
          </p:cNvPr>
          <p:cNvSpPr/>
          <p:nvPr/>
        </p:nvSpPr>
        <p:spPr>
          <a:xfrm>
            <a:off x="973635" y="2436950"/>
            <a:ext cx="2330628" cy="785228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A2B51-1FC7-86CD-6BB3-739AF4EC23C0}"/>
              </a:ext>
            </a:extLst>
          </p:cNvPr>
          <p:cNvGrpSpPr/>
          <p:nvPr/>
        </p:nvGrpSpPr>
        <p:grpSpPr>
          <a:xfrm>
            <a:off x="973636" y="4369141"/>
            <a:ext cx="2330628" cy="745801"/>
            <a:chOff x="2752815" y="172838"/>
            <a:chExt cx="2330628" cy="7458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2A53EF-A5D7-206E-5F3E-D8C5F5BF2332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A465C-FB11-1E41-0B6F-5F4D2339355E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Job Profile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0B5095A1-B00B-6C98-65EE-AB2A4F557A5B}"/>
              </a:ext>
            </a:extLst>
          </p:cNvPr>
          <p:cNvSpPr/>
          <p:nvPr/>
        </p:nvSpPr>
        <p:spPr>
          <a:xfrm>
            <a:off x="1556293" y="4095281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C30BF7A-4A35-DAE3-8C47-8E94CCFD09D5}"/>
              </a:ext>
            </a:extLst>
          </p:cNvPr>
          <p:cNvSpPr/>
          <p:nvPr/>
        </p:nvSpPr>
        <p:spPr>
          <a:xfrm>
            <a:off x="1556293" y="412914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19B23B-F415-98EA-30C3-52AAD0ED9AB8}"/>
              </a:ext>
            </a:extLst>
          </p:cNvPr>
          <p:cNvSpPr/>
          <p:nvPr/>
        </p:nvSpPr>
        <p:spPr>
          <a:xfrm>
            <a:off x="1556293" y="579518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8080879-3A10-DB7C-E719-1796BB4EE1A5}"/>
              </a:ext>
            </a:extLst>
          </p:cNvPr>
          <p:cNvSpPr/>
          <p:nvPr/>
        </p:nvSpPr>
        <p:spPr>
          <a:xfrm>
            <a:off x="1551419" y="5887434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80A432-7BF9-86B8-4238-CE225066A71A}"/>
              </a:ext>
            </a:extLst>
          </p:cNvPr>
          <p:cNvGrpSpPr/>
          <p:nvPr/>
        </p:nvGrpSpPr>
        <p:grpSpPr>
          <a:xfrm>
            <a:off x="4486093" y="4072558"/>
            <a:ext cx="2330628" cy="836113"/>
            <a:chOff x="2752815" y="1880141"/>
            <a:chExt cx="2330628" cy="8361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3ABE7E-FF3E-8CBF-B1F9-922730DCB46A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B4AF6-8C11-E151-FFAB-EDD4C67011E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Offer Latter</a:t>
              </a:r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4960FCC1-A832-8BD2-98A9-D7B7D5807EDD}"/>
              </a:ext>
            </a:extLst>
          </p:cNvPr>
          <p:cNvSpPr/>
          <p:nvPr/>
        </p:nvSpPr>
        <p:spPr>
          <a:xfrm>
            <a:off x="5068751" y="3991493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E1C9355-AC4B-5497-F76E-46B4F6A023B6}"/>
              </a:ext>
            </a:extLst>
          </p:cNvPr>
          <p:cNvSpPr/>
          <p:nvPr/>
        </p:nvSpPr>
        <p:spPr>
          <a:xfrm>
            <a:off x="5063877" y="3851515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9E83AA-0192-ABDC-54A3-3AD7CE8EE70E}"/>
              </a:ext>
            </a:extLst>
          </p:cNvPr>
          <p:cNvSpPr/>
          <p:nvPr/>
        </p:nvSpPr>
        <p:spPr>
          <a:xfrm>
            <a:off x="7135081" y="4055235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Accept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A59E5-132F-3B96-8565-8B629147982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530825" y="4482124"/>
            <a:ext cx="60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58D95-E0B1-3527-2127-A4AD69CDA138}"/>
              </a:ext>
            </a:extLst>
          </p:cNvPr>
          <p:cNvCxnSpPr>
            <a:cxnSpLocks/>
          </p:cNvCxnSpPr>
          <p:nvPr/>
        </p:nvCxnSpPr>
        <p:spPr>
          <a:xfrm>
            <a:off x="2148114" y="3381093"/>
            <a:ext cx="0" cy="685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DA12D8-8DAA-78B7-1186-9FDBB3138300}"/>
              </a:ext>
            </a:extLst>
          </p:cNvPr>
          <p:cNvCxnSpPr>
            <a:cxnSpLocks/>
          </p:cNvCxnSpPr>
          <p:nvPr/>
        </p:nvCxnSpPr>
        <p:spPr>
          <a:xfrm>
            <a:off x="2148114" y="5294462"/>
            <a:ext cx="0" cy="620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2495726-D233-DF8F-1367-A52FDC05B294}"/>
              </a:ext>
            </a:extLst>
          </p:cNvPr>
          <p:cNvCxnSpPr>
            <a:cxnSpLocks/>
            <a:stCxn id="28" idx="1"/>
            <a:endCxn id="13" idx="3"/>
          </p:cNvCxnSpPr>
          <p:nvPr/>
        </p:nvCxnSpPr>
        <p:spPr>
          <a:xfrm flipH="1">
            <a:off x="3304263" y="4535771"/>
            <a:ext cx="1181830" cy="1934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03B5EB5-D52D-1A53-878B-44418EE46F82}"/>
              </a:ext>
            </a:extLst>
          </p:cNvPr>
          <p:cNvSpPr/>
          <p:nvPr/>
        </p:nvSpPr>
        <p:spPr>
          <a:xfrm>
            <a:off x="7986796" y="6656309"/>
            <a:ext cx="4702629" cy="57008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fornian FB" panose="0207040306080B030204" pitchFamily="18" charset="0"/>
              </a:rPr>
              <a:t>Job Offer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6B7083-5C1B-CF54-0011-12061B8651E2}"/>
              </a:ext>
            </a:extLst>
          </p:cNvPr>
          <p:cNvGrpSpPr/>
          <p:nvPr/>
        </p:nvGrpSpPr>
        <p:grpSpPr>
          <a:xfrm>
            <a:off x="9022568" y="3956510"/>
            <a:ext cx="2330628" cy="836113"/>
            <a:chOff x="2752815" y="1880141"/>
            <a:chExt cx="2330628" cy="83611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DEA3EF-BAD2-D720-705E-8912E580EC7C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B18DA-110E-7F17-99CF-7DF6586BC0E2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Appointment Latter</a:t>
              </a: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583D9680-C379-E8BF-687F-B0D0B24F29CF}"/>
              </a:ext>
            </a:extLst>
          </p:cNvPr>
          <p:cNvSpPr/>
          <p:nvPr/>
        </p:nvSpPr>
        <p:spPr>
          <a:xfrm>
            <a:off x="9605226" y="3991557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853FB080-8194-CB2B-A493-D082D9E38BC5}"/>
              </a:ext>
            </a:extLst>
          </p:cNvPr>
          <p:cNvSpPr/>
          <p:nvPr/>
        </p:nvSpPr>
        <p:spPr>
          <a:xfrm>
            <a:off x="9600352" y="3590327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B171C7-20B4-FF0D-1BA4-B660E80DD314}"/>
              </a:ext>
            </a:extLst>
          </p:cNvPr>
          <p:cNvSpPr/>
          <p:nvPr/>
        </p:nvSpPr>
        <p:spPr>
          <a:xfrm>
            <a:off x="9600352" y="5520629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Accept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441231F-46C5-705F-4E0A-298AE6F103CE}"/>
              </a:ext>
            </a:extLst>
          </p:cNvPr>
          <p:cNvCxnSpPr>
            <a:cxnSpLocks/>
          </p:cNvCxnSpPr>
          <p:nvPr/>
        </p:nvCxnSpPr>
        <p:spPr>
          <a:xfrm>
            <a:off x="8610600" y="4489438"/>
            <a:ext cx="60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62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734225" y="1159936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Send Offer Latter (Optional)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5512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5585B3F-F549-6BCA-1705-5BEA989E673F}"/>
              </a:ext>
            </a:extLst>
          </p:cNvPr>
          <p:cNvGrpSpPr/>
          <p:nvPr/>
        </p:nvGrpSpPr>
        <p:grpSpPr>
          <a:xfrm>
            <a:off x="973635" y="2456275"/>
            <a:ext cx="2330628" cy="745801"/>
            <a:chOff x="2752815" y="172838"/>
            <a:chExt cx="2330628" cy="7458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F5EA7CF-BCE0-7249-264A-64BA83569A8E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18FC23-23D7-7E97-9F95-2E3AB708DD5C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Pass Candidate List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C00BC1-2597-9060-9D35-0116F9259739}"/>
              </a:ext>
            </a:extLst>
          </p:cNvPr>
          <p:cNvGrpSpPr/>
          <p:nvPr/>
        </p:nvGrpSpPr>
        <p:grpSpPr>
          <a:xfrm>
            <a:off x="973635" y="6006879"/>
            <a:ext cx="2330628" cy="836113"/>
            <a:chOff x="2752815" y="1880141"/>
            <a:chExt cx="2330628" cy="83611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4A4E316-C416-D29E-F825-3296FB5615C9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BEB9A5-B3C1-90A6-29C9-C379B5A11C8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Salary Decide</a:t>
              </a:r>
            </a:p>
          </p:txBody>
        </p:sp>
      </p:grpSp>
      <p:sp>
        <p:nvSpPr>
          <p:cNvPr id="14" name="Arc 13">
            <a:extLst>
              <a:ext uri="{FF2B5EF4-FFF2-40B4-BE49-F238E27FC236}">
                <a16:creationId xmlns:a16="http://schemas.microsoft.com/office/drawing/2014/main" id="{599F7E07-DCFF-3E82-A152-76336115E6D5}"/>
              </a:ext>
            </a:extLst>
          </p:cNvPr>
          <p:cNvSpPr/>
          <p:nvPr/>
        </p:nvSpPr>
        <p:spPr>
          <a:xfrm>
            <a:off x="1551419" y="2181912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325AE831-9FD4-D83E-3426-42D3EAC1BC09}"/>
              </a:ext>
            </a:extLst>
          </p:cNvPr>
          <p:cNvSpPr/>
          <p:nvPr/>
        </p:nvSpPr>
        <p:spPr>
          <a:xfrm>
            <a:off x="1551419" y="2215779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BA074-575D-0A83-D088-AC93B7A21AA6}"/>
              </a:ext>
            </a:extLst>
          </p:cNvPr>
          <p:cNvSpPr/>
          <p:nvPr/>
        </p:nvSpPr>
        <p:spPr>
          <a:xfrm>
            <a:off x="973635" y="2436950"/>
            <a:ext cx="2330628" cy="785228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59A2B51-1FC7-86CD-6BB3-739AF4EC23C0}"/>
              </a:ext>
            </a:extLst>
          </p:cNvPr>
          <p:cNvGrpSpPr/>
          <p:nvPr/>
        </p:nvGrpSpPr>
        <p:grpSpPr>
          <a:xfrm>
            <a:off x="973636" y="4369141"/>
            <a:ext cx="2330628" cy="745801"/>
            <a:chOff x="2752815" y="172838"/>
            <a:chExt cx="2330628" cy="7458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42A53EF-A5D7-206E-5F3E-D8C5F5BF2332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AA465C-FB11-1E41-0B6F-5F4D2339355E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Job Profile</a:t>
              </a:r>
            </a:p>
          </p:txBody>
        </p:sp>
      </p:grpSp>
      <p:sp>
        <p:nvSpPr>
          <p:cNvPr id="20" name="Arc 19">
            <a:extLst>
              <a:ext uri="{FF2B5EF4-FFF2-40B4-BE49-F238E27FC236}">
                <a16:creationId xmlns:a16="http://schemas.microsoft.com/office/drawing/2014/main" id="{0B5095A1-B00B-6C98-65EE-AB2A4F557A5B}"/>
              </a:ext>
            </a:extLst>
          </p:cNvPr>
          <p:cNvSpPr/>
          <p:nvPr/>
        </p:nvSpPr>
        <p:spPr>
          <a:xfrm>
            <a:off x="1556293" y="4095281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C30BF7A-4A35-DAE3-8C47-8E94CCFD09D5}"/>
              </a:ext>
            </a:extLst>
          </p:cNvPr>
          <p:cNvSpPr/>
          <p:nvPr/>
        </p:nvSpPr>
        <p:spPr>
          <a:xfrm>
            <a:off x="1556293" y="412914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2519B23B-F415-98EA-30C3-52AAD0ED9AB8}"/>
              </a:ext>
            </a:extLst>
          </p:cNvPr>
          <p:cNvSpPr/>
          <p:nvPr/>
        </p:nvSpPr>
        <p:spPr>
          <a:xfrm>
            <a:off x="1556293" y="5795188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C8080879-3A10-DB7C-E719-1796BB4EE1A5}"/>
              </a:ext>
            </a:extLst>
          </p:cNvPr>
          <p:cNvSpPr/>
          <p:nvPr/>
        </p:nvSpPr>
        <p:spPr>
          <a:xfrm>
            <a:off x="1551419" y="5887434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980A432-7BF9-86B8-4238-CE225066A71A}"/>
              </a:ext>
            </a:extLst>
          </p:cNvPr>
          <p:cNvGrpSpPr/>
          <p:nvPr/>
        </p:nvGrpSpPr>
        <p:grpSpPr>
          <a:xfrm>
            <a:off x="4486093" y="4072558"/>
            <a:ext cx="2330628" cy="836113"/>
            <a:chOff x="2752815" y="1880141"/>
            <a:chExt cx="2330628" cy="8361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3ABE7E-FF3E-8CBF-B1F9-922730DCB46A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10B4AF6-8C11-E151-FFAB-EDD4C67011E7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Offer Latter</a:t>
              </a:r>
            </a:p>
          </p:txBody>
        </p:sp>
      </p:grpSp>
      <p:sp>
        <p:nvSpPr>
          <p:cNvPr id="29" name="Arc 28">
            <a:extLst>
              <a:ext uri="{FF2B5EF4-FFF2-40B4-BE49-F238E27FC236}">
                <a16:creationId xmlns:a16="http://schemas.microsoft.com/office/drawing/2014/main" id="{4960FCC1-A832-8BD2-98A9-D7B7D5807EDD}"/>
              </a:ext>
            </a:extLst>
          </p:cNvPr>
          <p:cNvSpPr/>
          <p:nvPr/>
        </p:nvSpPr>
        <p:spPr>
          <a:xfrm>
            <a:off x="5068751" y="3991493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1E1C9355-AC4B-5497-F76E-46B4F6A023B6}"/>
              </a:ext>
            </a:extLst>
          </p:cNvPr>
          <p:cNvSpPr/>
          <p:nvPr/>
        </p:nvSpPr>
        <p:spPr>
          <a:xfrm>
            <a:off x="5063877" y="3851515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9E83AA-0192-ABDC-54A3-3AD7CE8EE70E}"/>
              </a:ext>
            </a:extLst>
          </p:cNvPr>
          <p:cNvSpPr/>
          <p:nvPr/>
        </p:nvSpPr>
        <p:spPr>
          <a:xfrm>
            <a:off x="7135081" y="4055235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Accept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A59E5-132F-3B96-8565-8B6291479826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530825" y="4482124"/>
            <a:ext cx="60425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458D95-E0B1-3527-2127-A4AD69CDA138}"/>
              </a:ext>
            </a:extLst>
          </p:cNvPr>
          <p:cNvCxnSpPr>
            <a:cxnSpLocks/>
          </p:cNvCxnSpPr>
          <p:nvPr/>
        </p:nvCxnSpPr>
        <p:spPr>
          <a:xfrm>
            <a:off x="2148114" y="3381093"/>
            <a:ext cx="0" cy="685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4DA12D8-8DAA-78B7-1186-9FDBB3138300}"/>
              </a:ext>
            </a:extLst>
          </p:cNvPr>
          <p:cNvCxnSpPr>
            <a:cxnSpLocks/>
          </p:cNvCxnSpPr>
          <p:nvPr/>
        </p:nvCxnSpPr>
        <p:spPr>
          <a:xfrm>
            <a:off x="2148114" y="5294462"/>
            <a:ext cx="0" cy="6201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2495726-D233-DF8F-1367-A52FDC05B294}"/>
              </a:ext>
            </a:extLst>
          </p:cNvPr>
          <p:cNvCxnSpPr>
            <a:cxnSpLocks/>
            <a:stCxn id="28" idx="1"/>
            <a:endCxn id="13" idx="3"/>
          </p:cNvCxnSpPr>
          <p:nvPr/>
        </p:nvCxnSpPr>
        <p:spPr>
          <a:xfrm flipH="1">
            <a:off x="3304263" y="4535771"/>
            <a:ext cx="1181830" cy="193432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03B5EB5-D52D-1A53-878B-44418EE46F82}"/>
              </a:ext>
            </a:extLst>
          </p:cNvPr>
          <p:cNvSpPr/>
          <p:nvPr/>
        </p:nvSpPr>
        <p:spPr>
          <a:xfrm>
            <a:off x="7784024" y="6936407"/>
            <a:ext cx="4702629" cy="570083"/>
          </a:xfrm>
          <a:prstGeom prst="rect">
            <a:avLst/>
          </a:prstGeom>
          <a:noFill/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Californian FB" panose="0207040306080B030204" pitchFamily="18" charset="0"/>
              </a:rPr>
              <a:t>Reason and update in interview form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6B7083-5C1B-CF54-0011-12061B8651E2}"/>
              </a:ext>
            </a:extLst>
          </p:cNvPr>
          <p:cNvGrpSpPr/>
          <p:nvPr/>
        </p:nvGrpSpPr>
        <p:grpSpPr>
          <a:xfrm>
            <a:off x="9022568" y="3956510"/>
            <a:ext cx="2330628" cy="836113"/>
            <a:chOff x="2752815" y="1880141"/>
            <a:chExt cx="2330628" cy="83611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7DEA3EF-BAD2-D720-705E-8912E580EC7C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5AB18DA-110E-7F17-99CF-7DF6586BC0E2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Send Appointment Latter</a:t>
              </a: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583D9680-C379-E8BF-687F-B0D0B24F29CF}"/>
              </a:ext>
            </a:extLst>
          </p:cNvPr>
          <p:cNvSpPr/>
          <p:nvPr/>
        </p:nvSpPr>
        <p:spPr>
          <a:xfrm>
            <a:off x="9605226" y="3991557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853FB080-8194-CB2B-A493-D082D9E38BC5}"/>
              </a:ext>
            </a:extLst>
          </p:cNvPr>
          <p:cNvSpPr/>
          <p:nvPr/>
        </p:nvSpPr>
        <p:spPr>
          <a:xfrm>
            <a:off x="9600352" y="3590327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B171C7-20B4-FF0D-1BA4-B660E80DD314}"/>
              </a:ext>
            </a:extLst>
          </p:cNvPr>
          <p:cNvSpPr/>
          <p:nvPr/>
        </p:nvSpPr>
        <p:spPr>
          <a:xfrm>
            <a:off x="9600352" y="5520629"/>
            <a:ext cx="1475519" cy="853777"/>
          </a:xfrm>
          <a:prstGeom prst="rect">
            <a:avLst/>
          </a:prstGeom>
          <a:solidFill>
            <a:srgbClr val="00A19B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b="1" dirty="0">
                <a:latin typeface="Californian FB" panose="0207040306080B030204" pitchFamily="18" charset="0"/>
              </a:rPr>
              <a:t>Decline</a:t>
            </a:r>
          </a:p>
        </p:txBody>
      </p:sp>
    </p:spTree>
    <p:extLst>
      <p:ext uri="{BB962C8B-B14F-4D97-AF65-F5344CB8AC3E}">
        <p14:creationId xmlns:p14="http://schemas.microsoft.com/office/powerpoint/2010/main" val="417937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Job Offer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984996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68D347-CC3E-3612-B99E-E2CB925719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29" y="1252946"/>
            <a:ext cx="4217960" cy="6648212"/>
          </a:xfrm>
          <a:prstGeom prst="rect">
            <a:avLst/>
          </a:prstGeom>
        </p:spPr>
      </p:pic>
      <p:sp>
        <p:nvSpPr>
          <p:cNvPr id="34" name="Straight Connector 3">
            <a:extLst>
              <a:ext uri="{FF2B5EF4-FFF2-40B4-BE49-F238E27FC236}">
                <a16:creationId xmlns:a16="http://schemas.microsoft.com/office/drawing/2014/main" id="{1ED2587F-A797-EF2C-73DE-26E9055724D4}"/>
              </a:ext>
            </a:extLst>
          </p:cNvPr>
          <p:cNvSpPr/>
          <p:nvPr/>
        </p:nvSpPr>
        <p:spPr>
          <a:xfrm>
            <a:off x="2719521" y="6608668"/>
            <a:ext cx="1072089" cy="69918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699188"/>
                </a:lnTo>
                <a:lnTo>
                  <a:pt x="1072089" y="699188"/>
                </a:lnTo>
              </a:path>
            </a:pathLst>
          </a:custGeom>
          <a:noFill/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329C851-F00E-0B93-2E63-C1747C486F86}"/>
              </a:ext>
            </a:extLst>
          </p:cNvPr>
          <p:cNvGrpSpPr/>
          <p:nvPr/>
        </p:nvGrpSpPr>
        <p:grpSpPr>
          <a:xfrm>
            <a:off x="1554206" y="1665621"/>
            <a:ext cx="2330628" cy="745801"/>
            <a:chOff x="2752815" y="172838"/>
            <a:chExt cx="2330628" cy="74580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92AEDB5-067B-828B-B2F1-FEC7427B35DB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988EA14-CFFA-F7C6-8230-0727D24DF73B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Pass Candidate List</a:t>
              </a:r>
            </a:p>
          </p:txBody>
        </p:sp>
      </p:grpSp>
      <p:sp>
        <p:nvSpPr>
          <p:cNvPr id="40" name="Arc 39">
            <a:extLst>
              <a:ext uri="{FF2B5EF4-FFF2-40B4-BE49-F238E27FC236}">
                <a16:creationId xmlns:a16="http://schemas.microsoft.com/office/drawing/2014/main" id="{008440D7-CDCD-BA07-3DB3-D76528635FF6}"/>
              </a:ext>
            </a:extLst>
          </p:cNvPr>
          <p:cNvSpPr/>
          <p:nvPr/>
        </p:nvSpPr>
        <p:spPr>
          <a:xfrm>
            <a:off x="2136863" y="4315093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4FEF15E-F8C8-0B43-ED0D-8180B3B6249F}"/>
              </a:ext>
            </a:extLst>
          </p:cNvPr>
          <p:cNvGrpSpPr/>
          <p:nvPr/>
        </p:nvGrpSpPr>
        <p:grpSpPr>
          <a:xfrm>
            <a:off x="1554206" y="4287312"/>
            <a:ext cx="2330628" cy="836113"/>
            <a:chOff x="2752815" y="1880141"/>
            <a:chExt cx="2330628" cy="83611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7B729F-2E1B-8C14-46C3-8430691FF253}"/>
                </a:ext>
              </a:extLst>
            </p:cNvPr>
            <p:cNvSpPr/>
            <p:nvPr/>
          </p:nvSpPr>
          <p:spPr>
            <a:xfrm>
              <a:off x="2752815" y="1880141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FF7E773-7C50-D87E-48C4-8E144F6C5D5B}"/>
                </a:ext>
              </a:extLst>
            </p:cNvPr>
            <p:cNvSpPr txBox="1"/>
            <p:nvPr/>
          </p:nvSpPr>
          <p:spPr>
            <a:xfrm>
              <a:off x="2752815" y="1970453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Salary Decide</a:t>
              </a:r>
            </a:p>
          </p:txBody>
        </p:sp>
      </p:grpSp>
      <p:sp>
        <p:nvSpPr>
          <p:cNvPr id="43" name="Arc 42">
            <a:extLst>
              <a:ext uri="{FF2B5EF4-FFF2-40B4-BE49-F238E27FC236}">
                <a16:creationId xmlns:a16="http://schemas.microsoft.com/office/drawing/2014/main" id="{EED2ED4D-4854-134C-DE4A-FCB12D88AF20}"/>
              </a:ext>
            </a:extLst>
          </p:cNvPr>
          <p:cNvSpPr/>
          <p:nvPr/>
        </p:nvSpPr>
        <p:spPr>
          <a:xfrm>
            <a:off x="2136863" y="5544955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44" name="Arc 43">
            <a:extLst>
              <a:ext uri="{FF2B5EF4-FFF2-40B4-BE49-F238E27FC236}">
                <a16:creationId xmlns:a16="http://schemas.microsoft.com/office/drawing/2014/main" id="{7256D664-8E09-C77B-4889-5B600CD93FA5}"/>
              </a:ext>
            </a:extLst>
          </p:cNvPr>
          <p:cNvSpPr/>
          <p:nvPr/>
        </p:nvSpPr>
        <p:spPr>
          <a:xfrm>
            <a:off x="2136863" y="5443354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D6FF5D7-4915-FD9A-EC41-057F50CDB03C}"/>
              </a:ext>
            </a:extLst>
          </p:cNvPr>
          <p:cNvGrpSpPr/>
          <p:nvPr/>
        </p:nvGrpSpPr>
        <p:grpSpPr>
          <a:xfrm>
            <a:off x="1554206" y="5732134"/>
            <a:ext cx="2330628" cy="768379"/>
            <a:chOff x="2752815" y="3459962"/>
            <a:chExt cx="2330628" cy="76837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B0FA29-0F2E-8895-2ADD-682BACFE68F7}"/>
                </a:ext>
              </a:extLst>
            </p:cNvPr>
            <p:cNvSpPr/>
            <p:nvPr/>
          </p:nvSpPr>
          <p:spPr>
            <a:xfrm>
              <a:off x="2752815" y="3482540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9C38DB9-5C3D-06B6-B976-76ABA20C12EB}"/>
                </a:ext>
              </a:extLst>
            </p:cNvPr>
            <p:cNvSpPr txBox="1"/>
            <p:nvPr/>
          </p:nvSpPr>
          <p:spPr>
            <a:xfrm>
              <a:off x="2752815" y="3459962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605" tIns="14605" rIns="14605" bIns="14605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3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Salary From Table </a:t>
              </a:r>
              <a:r>
                <a:rPr lang="en-IN" sz="1200" b="1" kern="1200" dirty="0">
                  <a:solidFill>
                    <a:srgbClr val="002060"/>
                  </a:solidFill>
                  <a:latin typeface="Academy Engraved LET" pitchFamily="2" charset="0"/>
                </a:rPr>
                <a:t>(Pay Scale)</a:t>
              </a:r>
              <a:endParaRPr lang="en-IN" sz="2300" b="1" kern="1200" dirty="0">
                <a:solidFill>
                  <a:srgbClr val="002060"/>
                </a:solidFill>
                <a:latin typeface="Academy Engraved LET" pitchFamily="2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587312A-805A-0527-E57A-D7F28876F2A2}"/>
              </a:ext>
            </a:extLst>
          </p:cNvPr>
          <p:cNvGrpSpPr/>
          <p:nvPr/>
        </p:nvGrpSpPr>
        <p:grpSpPr>
          <a:xfrm>
            <a:off x="3419076" y="7172390"/>
            <a:ext cx="1830259" cy="576473"/>
            <a:chOff x="2270554" y="5137286"/>
            <a:chExt cx="4769027" cy="94013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CDC577A-E282-1963-70CD-19356594DB37}"/>
                </a:ext>
              </a:extLst>
            </p:cNvPr>
            <p:cNvSpPr/>
            <p:nvPr/>
          </p:nvSpPr>
          <p:spPr>
            <a:xfrm>
              <a:off x="4267724" y="5137286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6B6944B-C2C0-3F06-3542-C6632F55C928}"/>
                </a:ext>
              </a:extLst>
            </p:cNvPr>
            <p:cNvSpPr txBox="1"/>
            <p:nvPr/>
          </p:nvSpPr>
          <p:spPr>
            <a:xfrm>
              <a:off x="2270554" y="5331625"/>
              <a:ext cx="4769027" cy="745800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Joining Date</a:t>
              </a:r>
            </a:p>
          </p:txBody>
        </p:sp>
      </p:grpSp>
      <p:sp>
        <p:nvSpPr>
          <p:cNvPr id="56" name="Arc 55">
            <a:extLst>
              <a:ext uri="{FF2B5EF4-FFF2-40B4-BE49-F238E27FC236}">
                <a16:creationId xmlns:a16="http://schemas.microsoft.com/office/drawing/2014/main" id="{8A204404-D480-7B2B-BC08-7674DDAA872D}"/>
              </a:ext>
            </a:extLst>
          </p:cNvPr>
          <p:cNvSpPr/>
          <p:nvPr/>
        </p:nvSpPr>
        <p:spPr>
          <a:xfrm>
            <a:off x="2131990" y="1391258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7" name="Arc 56">
            <a:extLst>
              <a:ext uri="{FF2B5EF4-FFF2-40B4-BE49-F238E27FC236}">
                <a16:creationId xmlns:a16="http://schemas.microsoft.com/office/drawing/2014/main" id="{5C6172F5-2F59-A835-5F36-857EF95AB735}"/>
              </a:ext>
            </a:extLst>
          </p:cNvPr>
          <p:cNvSpPr/>
          <p:nvPr/>
        </p:nvSpPr>
        <p:spPr>
          <a:xfrm>
            <a:off x="2131990" y="1425125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74588D62-98F4-564D-83B5-02D092F93FCA}"/>
              </a:ext>
            </a:extLst>
          </p:cNvPr>
          <p:cNvSpPr/>
          <p:nvPr/>
        </p:nvSpPr>
        <p:spPr>
          <a:xfrm>
            <a:off x="3659339" y="6865130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1C662D2-05E5-9106-959E-097A9C516185}"/>
              </a:ext>
            </a:extLst>
          </p:cNvPr>
          <p:cNvSpPr/>
          <p:nvPr/>
        </p:nvSpPr>
        <p:spPr>
          <a:xfrm>
            <a:off x="1554206" y="1646296"/>
            <a:ext cx="2330628" cy="785228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4" name="Arc 63">
            <a:extLst>
              <a:ext uri="{FF2B5EF4-FFF2-40B4-BE49-F238E27FC236}">
                <a16:creationId xmlns:a16="http://schemas.microsoft.com/office/drawing/2014/main" id="{F2EF2D61-45B8-F14B-DF19-9769375AD702}"/>
              </a:ext>
            </a:extLst>
          </p:cNvPr>
          <p:cNvSpPr/>
          <p:nvPr/>
        </p:nvSpPr>
        <p:spPr>
          <a:xfrm>
            <a:off x="3659339" y="7113860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6D5411E-5EDA-67E1-CDB9-5935DEFCE986}"/>
              </a:ext>
            </a:extLst>
          </p:cNvPr>
          <p:cNvGrpSpPr/>
          <p:nvPr/>
        </p:nvGrpSpPr>
        <p:grpSpPr>
          <a:xfrm>
            <a:off x="1554207" y="3055973"/>
            <a:ext cx="2330628" cy="745801"/>
            <a:chOff x="2752815" y="172838"/>
            <a:chExt cx="2330628" cy="74580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B0AB9D8-D689-03F8-2931-829127A829B8}"/>
                </a:ext>
              </a:extLst>
            </p:cNvPr>
            <p:cNvSpPr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noFill/>
            <a:ln>
              <a:noFill/>
            </a:ln>
            <a:sp3d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DA8D89D-79BE-5EE0-23AE-53F5FA2CEE86}"/>
                </a:ext>
              </a:extLst>
            </p:cNvPr>
            <p:cNvSpPr txBox="1"/>
            <p:nvPr/>
          </p:nvSpPr>
          <p:spPr>
            <a:xfrm>
              <a:off x="2752815" y="172838"/>
              <a:ext cx="2330628" cy="74580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6510" tIns="16510" rIns="16510" bIns="16510" numCol="1" spcCol="1270" anchor="ctr" anchorCtr="0">
              <a:noAutofit/>
            </a:bodyPr>
            <a:lstStyle/>
            <a:p>
              <a:pPr marL="0" lvl="0" indent="0"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2600" b="1" kern="1200" dirty="0">
                  <a:solidFill>
                    <a:srgbClr val="002060"/>
                  </a:solidFill>
                  <a:latin typeface="Academy Engraved LET" pitchFamily="2" charset="0"/>
                </a:rPr>
                <a:t>Select Job Profile</a:t>
              </a:r>
            </a:p>
          </p:txBody>
        </p:sp>
      </p:grpSp>
      <p:sp>
        <p:nvSpPr>
          <p:cNvPr id="68" name="Arc 67">
            <a:extLst>
              <a:ext uri="{FF2B5EF4-FFF2-40B4-BE49-F238E27FC236}">
                <a16:creationId xmlns:a16="http://schemas.microsoft.com/office/drawing/2014/main" id="{D0901345-A729-DA29-13EC-923CB03A1BCB}"/>
              </a:ext>
            </a:extLst>
          </p:cNvPr>
          <p:cNvSpPr/>
          <p:nvPr/>
        </p:nvSpPr>
        <p:spPr>
          <a:xfrm>
            <a:off x="2136864" y="2782113"/>
            <a:ext cx="1165314" cy="1165314"/>
          </a:xfrm>
          <a:prstGeom prst="arc">
            <a:avLst>
              <a:gd name="adj1" fmla="val 13200000"/>
              <a:gd name="adj2" fmla="val 192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8A6A853A-3FE1-3D7C-101C-03D6ACBA067F}"/>
              </a:ext>
            </a:extLst>
          </p:cNvPr>
          <p:cNvSpPr/>
          <p:nvPr/>
        </p:nvSpPr>
        <p:spPr>
          <a:xfrm>
            <a:off x="2136864" y="2815980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24CE1A49-34CA-358E-CC8E-1C85EC07FF75}"/>
              </a:ext>
            </a:extLst>
          </p:cNvPr>
          <p:cNvSpPr/>
          <p:nvPr/>
        </p:nvSpPr>
        <p:spPr>
          <a:xfrm>
            <a:off x="2136864" y="4075621"/>
            <a:ext cx="1165314" cy="1165314"/>
          </a:xfrm>
          <a:prstGeom prst="arc">
            <a:avLst>
              <a:gd name="adj1" fmla="val 2400000"/>
              <a:gd name="adj2" fmla="val 8400000"/>
            </a:avLst>
          </a:prstGeom>
          <a:ln w="28575">
            <a:solidFill>
              <a:srgbClr val="00746E"/>
            </a:solidFill>
          </a:ln>
        </p:spPr>
        <p:style>
          <a:lnRef idx="2">
            <a:scrgbClr r="0" g="0" b="0"/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76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0" y="70971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HR Activity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86" name="Slide Number Placeholder 85">
            <a:extLst>
              <a:ext uri="{FF2B5EF4-FFF2-40B4-BE49-F238E27FC236}">
                <a16:creationId xmlns:a16="http://schemas.microsoft.com/office/drawing/2014/main" id="{50D44209-7F3B-7767-268B-E093B648D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3BEF52-E630-2E58-36F0-3AA981D6C9C2}"/>
              </a:ext>
            </a:extLst>
          </p:cNvPr>
          <p:cNvSpPr txBox="1"/>
          <p:nvPr/>
        </p:nvSpPr>
        <p:spPr>
          <a:xfrm>
            <a:off x="1" y="1042599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Generate Identity  Card</a:t>
            </a:r>
            <a:endParaRPr lang="en-IN" sz="4000" b="1" dirty="0">
              <a:solidFill>
                <a:srgbClr val="00B050"/>
              </a:solidFill>
              <a:latin typeface="Californian FB" panose="0207040306080B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0AD5F56-9B3E-B053-E6BE-B8D1FEC2D04E}"/>
              </a:ext>
            </a:extLst>
          </p:cNvPr>
          <p:cNvSpPr/>
          <p:nvPr/>
        </p:nvSpPr>
        <p:spPr>
          <a:xfrm>
            <a:off x="2931885" y="1903644"/>
            <a:ext cx="4064000" cy="5735300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62816-0A43-713E-BE0B-67E9420A1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9" y="1932672"/>
            <a:ext cx="4049486" cy="12024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B5473D-C228-97DD-EDBE-068A39F15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399" y="6590476"/>
            <a:ext cx="4049486" cy="103714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D005660-BA49-8A74-4027-9252B3BE6F54}"/>
              </a:ext>
            </a:extLst>
          </p:cNvPr>
          <p:cNvSpPr/>
          <p:nvPr/>
        </p:nvSpPr>
        <p:spPr>
          <a:xfrm>
            <a:off x="3077028" y="4833257"/>
            <a:ext cx="3773715" cy="25146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837CEDEB-821D-BEFA-2240-E7392ECDB308}"/>
              </a:ext>
            </a:extLst>
          </p:cNvPr>
          <p:cNvSpPr/>
          <p:nvPr/>
        </p:nvSpPr>
        <p:spPr>
          <a:xfrm>
            <a:off x="3367315" y="2012699"/>
            <a:ext cx="3628570" cy="2102101"/>
          </a:xfrm>
          <a:prstGeom prst="irregularSeal2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04A14D-5B05-D8B1-BFB5-87E84B77B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7028" y="1975079"/>
            <a:ext cx="1059544" cy="1059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C4B95B-EBA3-DCB7-97E8-F4052CD80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587" y="2669311"/>
            <a:ext cx="1801109" cy="1804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0FECAE7-8533-46E5-8572-476EADFFBFBE}"/>
              </a:ext>
            </a:extLst>
          </p:cNvPr>
          <p:cNvSpPr/>
          <p:nvPr/>
        </p:nvSpPr>
        <p:spPr>
          <a:xfrm>
            <a:off x="3077028" y="4553511"/>
            <a:ext cx="3773715" cy="30166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solidFill>
                  <a:schemeClr val="tx1"/>
                </a:solidFill>
              </a:rPr>
              <a:t>Irshad Mansiya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Purchase Executive</a:t>
            </a:r>
          </a:p>
          <a:p>
            <a:pPr algn="ctr"/>
            <a:endParaRPr lang="en-IN" sz="2000" dirty="0">
              <a:solidFill>
                <a:schemeClr val="tx1"/>
              </a:solidFill>
            </a:endParaRPr>
          </a:p>
          <a:p>
            <a:pPr algn="ctr"/>
            <a:endParaRPr lang="en-IN" sz="2000" dirty="0">
              <a:solidFill>
                <a:schemeClr val="tx1"/>
              </a:solidFill>
            </a:endParaRP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Emp. Code – 977</a:t>
            </a:r>
          </a:p>
          <a:p>
            <a:pPr algn="ctr"/>
            <a:r>
              <a:rPr lang="en-IN" sz="2000" dirty="0">
                <a:solidFill>
                  <a:schemeClr val="tx1"/>
                </a:solidFill>
              </a:rPr>
              <a:t>Department – Purchase</a:t>
            </a:r>
          </a:p>
          <a:p>
            <a:pPr algn="ctr"/>
            <a:endParaRPr lang="en-IN" sz="2000" dirty="0">
              <a:solidFill>
                <a:schemeClr val="tx1"/>
              </a:solidFill>
            </a:endParaRPr>
          </a:p>
          <a:p>
            <a:pPr algn="ctr"/>
            <a:r>
              <a:rPr lang="en-IN" sz="1600" b="1" dirty="0">
                <a:solidFill>
                  <a:schemeClr val="tx1"/>
                </a:solidFill>
              </a:rPr>
              <a:t>Duke </a:t>
            </a:r>
            <a:r>
              <a:rPr lang="en-IN" sz="1600" b="1" dirty="0" err="1">
                <a:solidFill>
                  <a:schemeClr val="tx1"/>
                </a:solidFill>
              </a:rPr>
              <a:t>Plasto</a:t>
            </a:r>
            <a:r>
              <a:rPr lang="en-IN" sz="1600" b="1" dirty="0">
                <a:solidFill>
                  <a:schemeClr val="tx1"/>
                </a:solidFill>
              </a:rPr>
              <a:t> Technique Private Limited</a:t>
            </a:r>
          </a:p>
          <a:p>
            <a:pPr algn="ctr"/>
            <a:r>
              <a:rPr lang="en-IN" sz="1600" b="1" dirty="0" err="1">
                <a:solidFill>
                  <a:schemeClr val="tx1"/>
                </a:solidFill>
              </a:rPr>
              <a:t>Palanpur</a:t>
            </a:r>
            <a:r>
              <a:rPr lang="en-IN" sz="1600" b="1" dirty="0">
                <a:solidFill>
                  <a:schemeClr val="tx1"/>
                </a:solidFill>
              </a:rPr>
              <a:t>, Gujarat -385511, India</a:t>
            </a:r>
            <a:endParaRPr lang="en-IN" sz="3600" b="1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D3C263-249A-2871-2B5A-40AB28C7E30D}"/>
              </a:ext>
            </a:extLst>
          </p:cNvPr>
          <p:cNvSpPr txBox="1"/>
          <p:nvPr/>
        </p:nvSpPr>
        <p:spPr>
          <a:xfrm>
            <a:off x="7554016" y="3476671"/>
            <a:ext cx="4637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Auto Identity Card</a:t>
            </a:r>
          </a:p>
          <a:p>
            <a:r>
              <a:rPr lang="en-IN" sz="2800" dirty="0"/>
              <a:t>Show in HR Application</a:t>
            </a:r>
          </a:p>
          <a:p>
            <a:r>
              <a:rPr lang="en-IN" sz="2800" dirty="0"/>
              <a:t>View, Print and Mail Option</a:t>
            </a:r>
          </a:p>
        </p:txBody>
      </p:sp>
    </p:spTree>
    <p:extLst>
      <p:ext uri="{BB962C8B-B14F-4D97-AF65-F5344CB8AC3E}">
        <p14:creationId xmlns:p14="http://schemas.microsoft.com/office/powerpoint/2010/main" val="3055477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07227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Job Offer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8A5944-B870-0E0A-74AB-E2132E7AAE80}"/>
              </a:ext>
            </a:extLst>
          </p:cNvPr>
          <p:cNvSpPr/>
          <p:nvPr/>
        </p:nvSpPr>
        <p:spPr>
          <a:xfrm>
            <a:off x="307975" y="3690804"/>
            <a:ext cx="1539478" cy="97756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7ABF0E-79C0-E76E-1377-330D77C0F1DC}"/>
              </a:ext>
            </a:extLst>
          </p:cNvPr>
          <p:cNvGrpSpPr/>
          <p:nvPr/>
        </p:nvGrpSpPr>
        <p:grpSpPr>
          <a:xfrm>
            <a:off x="479028" y="3853304"/>
            <a:ext cx="1539478" cy="977568"/>
            <a:chOff x="2438995" y="3014449"/>
            <a:chExt cx="1539478" cy="977568"/>
          </a:xfrm>
          <a:solidFill>
            <a:schemeClr val="bg1"/>
          </a:solidFill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AED37F0-2F6E-A7CA-8DC3-5DBC0CE2F067}"/>
                </a:ext>
              </a:extLst>
            </p:cNvPr>
            <p:cNvSpPr/>
            <p:nvPr/>
          </p:nvSpPr>
          <p:spPr>
            <a:xfrm>
              <a:off x="2438995" y="3014449"/>
              <a:ext cx="1539478" cy="97756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1" name="Rectangle: Rounded Corners 5">
              <a:extLst>
                <a:ext uri="{FF2B5EF4-FFF2-40B4-BE49-F238E27FC236}">
                  <a16:creationId xmlns:a16="http://schemas.microsoft.com/office/drawing/2014/main" id="{7B7C6A93-2836-C60A-FD5C-A039011B5CA9}"/>
                </a:ext>
              </a:extLst>
            </p:cNvPr>
            <p:cNvSpPr txBox="1"/>
            <p:nvPr/>
          </p:nvSpPr>
          <p:spPr>
            <a:xfrm>
              <a:off x="2467627" y="3043081"/>
              <a:ext cx="1482214" cy="920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Joining Date</a:t>
              </a:r>
            </a:p>
          </p:txBody>
        </p:sp>
      </p:grp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EF8AE34-3EAB-4531-1D9C-84905AEA7946}"/>
              </a:ext>
            </a:extLst>
          </p:cNvPr>
          <p:cNvSpPr/>
          <p:nvPr/>
        </p:nvSpPr>
        <p:spPr>
          <a:xfrm>
            <a:off x="2715978" y="3690804"/>
            <a:ext cx="1539478" cy="97756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1598FC3-4540-48BA-A033-FE2D0454E93A}"/>
              </a:ext>
            </a:extLst>
          </p:cNvPr>
          <p:cNvGrpSpPr/>
          <p:nvPr/>
        </p:nvGrpSpPr>
        <p:grpSpPr>
          <a:xfrm>
            <a:off x="2887031" y="3853304"/>
            <a:ext cx="1539478" cy="977568"/>
            <a:chOff x="2438995" y="3014449"/>
            <a:chExt cx="1539478" cy="977568"/>
          </a:xfrm>
          <a:solidFill>
            <a:schemeClr val="bg1"/>
          </a:solidFill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0B736C1-D753-D840-2B90-6E4568B02963}"/>
                </a:ext>
              </a:extLst>
            </p:cNvPr>
            <p:cNvSpPr/>
            <p:nvPr/>
          </p:nvSpPr>
          <p:spPr>
            <a:xfrm>
              <a:off x="2438995" y="3014449"/>
              <a:ext cx="1539478" cy="97756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18" name="Rectangle: Rounded Corners 5">
              <a:extLst>
                <a:ext uri="{FF2B5EF4-FFF2-40B4-BE49-F238E27FC236}">
                  <a16:creationId xmlns:a16="http://schemas.microsoft.com/office/drawing/2014/main" id="{A66F856B-BE9C-B460-BC8D-79C209BD1D69}"/>
                </a:ext>
              </a:extLst>
            </p:cNvPr>
            <p:cNvSpPr txBox="1"/>
            <p:nvPr/>
          </p:nvSpPr>
          <p:spPr>
            <a:xfrm>
              <a:off x="2467627" y="3043081"/>
              <a:ext cx="1482214" cy="920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Basic Training 3 days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5EECF8-69B9-BF46-134E-DEA864A9545E}"/>
              </a:ext>
            </a:extLst>
          </p:cNvPr>
          <p:cNvSpPr/>
          <p:nvPr/>
        </p:nvSpPr>
        <p:spPr>
          <a:xfrm>
            <a:off x="5050451" y="2555159"/>
            <a:ext cx="1539478" cy="97756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3CA9D4-625F-2023-1E40-710C804DE968}"/>
              </a:ext>
            </a:extLst>
          </p:cNvPr>
          <p:cNvGrpSpPr/>
          <p:nvPr/>
        </p:nvGrpSpPr>
        <p:grpSpPr>
          <a:xfrm>
            <a:off x="5221504" y="2717659"/>
            <a:ext cx="1539478" cy="977568"/>
            <a:chOff x="2438995" y="3014449"/>
            <a:chExt cx="1539478" cy="977568"/>
          </a:xfrm>
          <a:solidFill>
            <a:schemeClr val="bg1"/>
          </a:solidFill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32061C7-5981-A886-3066-7DE4355E3A30}"/>
                </a:ext>
              </a:extLst>
            </p:cNvPr>
            <p:cNvSpPr/>
            <p:nvPr/>
          </p:nvSpPr>
          <p:spPr>
            <a:xfrm>
              <a:off x="2438995" y="3014449"/>
              <a:ext cx="1539478" cy="97756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2" name="Rectangle: Rounded Corners 5">
              <a:extLst>
                <a:ext uri="{FF2B5EF4-FFF2-40B4-BE49-F238E27FC236}">
                  <a16:creationId xmlns:a16="http://schemas.microsoft.com/office/drawing/2014/main" id="{CA8A941E-1350-4A8A-CD13-38B6ECF1CA30}"/>
                </a:ext>
              </a:extLst>
            </p:cNvPr>
            <p:cNvSpPr txBox="1"/>
            <p:nvPr/>
          </p:nvSpPr>
          <p:spPr>
            <a:xfrm>
              <a:off x="2467627" y="3043081"/>
              <a:ext cx="1482214" cy="920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Option No. 1 “Kiosk”</a:t>
              </a:r>
            </a:p>
          </p:txBody>
        </p:sp>
      </p:grp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91FE2B4-B9FA-9FA6-15B9-EF81E6301DB8}"/>
              </a:ext>
            </a:extLst>
          </p:cNvPr>
          <p:cNvSpPr/>
          <p:nvPr/>
        </p:nvSpPr>
        <p:spPr>
          <a:xfrm>
            <a:off x="5050451" y="4802240"/>
            <a:ext cx="1539478" cy="977568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DC6E981-40F0-0EF6-29E1-FDC8C8F42E30}"/>
              </a:ext>
            </a:extLst>
          </p:cNvPr>
          <p:cNvGrpSpPr/>
          <p:nvPr/>
        </p:nvGrpSpPr>
        <p:grpSpPr>
          <a:xfrm>
            <a:off x="5221504" y="4964740"/>
            <a:ext cx="1539478" cy="977568"/>
            <a:chOff x="2438995" y="3014449"/>
            <a:chExt cx="1539478" cy="977568"/>
          </a:xfrm>
          <a:solidFill>
            <a:schemeClr val="bg1"/>
          </a:solidFill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8E73BD8-CD52-8E58-73B7-2BF20925FCCE}"/>
                </a:ext>
              </a:extLst>
            </p:cNvPr>
            <p:cNvSpPr/>
            <p:nvPr/>
          </p:nvSpPr>
          <p:spPr>
            <a:xfrm>
              <a:off x="2438995" y="3014449"/>
              <a:ext cx="1539478" cy="97756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28" name="Rectangle: Rounded Corners 5">
              <a:extLst>
                <a:ext uri="{FF2B5EF4-FFF2-40B4-BE49-F238E27FC236}">
                  <a16:creationId xmlns:a16="http://schemas.microsoft.com/office/drawing/2014/main" id="{E38BB066-7514-C1F2-5B81-CFC3F13F2BAC}"/>
                </a:ext>
              </a:extLst>
            </p:cNvPr>
            <p:cNvSpPr txBox="1"/>
            <p:nvPr/>
          </p:nvSpPr>
          <p:spPr>
            <a:xfrm>
              <a:off x="2467627" y="3043081"/>
              <a:ext cx="1482214" cy="920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Option No. 2 “Web”</a:t>
              </a:r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6EAE2A6-E695-BF07-FC25-D42FF109FED5}"/>
              </a:ext>
            </a:extLst>
          </p:cNvPr>
          <p:cNvSpPr/>
          <p:nvPr/>
        </p:nvSpPr>
        <p:spPr>
          <a:xfrm>
            <a:off x="7800559" y="2717658"/>
            <a:ext cx="3741359" cy="3088089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98D526-058B-6006-1DC2-0AB5D71DDFA4}"/>
              </a:ext>
            </a:extLst>
          </p:cNvPr>
          <p:cNvGrpSpPr/>
          <p:nvPr/>
        </p:nvGrpSpPr>
        <p:grpSpPr>
          <a:xfrm>
            <a:off x="8093299" y="2907463"/>
            <a:ext cx="3741359" cy="3088090"/>
            <a:chOff x="2438995" y="3014449"/>
            <a:chExt cx="1539478" cy="977568"/>
          </a:xfrm>
          <a:solidFill>
            <a:schemeClr val="bg1"/>
          </a:solidFill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1591A9F6-3807-64C7-E248-0EC2ABA412F7}"/>
                </a:ext>
              </a:extLst>
            </p:cNvPr>
            <p:cNvSpPr/>
            <p:nvPr/>
          </p:nvSpPr>
          <p:spPr>
            <a:xfrm>
              <a:off x="2438995" y="3014449"/>
              <a:ext cx="1539478" cy="97756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/>
            </a:p>
          </p:txBody>
        </p:sp>
        <p:sp>
          <p:nvSpPr>
            <p:cNvPr id="32" name="Rectangle: Rounded Corners 5">
              <a:extLst>
                <a:ext uri="{FF2B5EF4-FFF2-40B4-BE49-F238E27FC236}">
                  <a16:creationId xmlns:a16="http://schemas.microsoft.com/office/drawing/2014/main" id="{9F79EC93-4920-FD76-C021-3682D577EF2E}"/>
                </a:ext>
              </a:extLst>
            </p:cNvPr>
            <p:cNvSpPr txBox="1"/>
            <p:nvPr/>
          </p:nvSpPr>
          <p:spPr>
            <a:xfrm>
              <a:off x="2467627" y="3043081"/>
              <a:ext cx="1482214" cy="92030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Job Profile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HR Knowledge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Corporate Video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HR Rules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Company Rules &amp; Regulation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Japanese Concept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ISO Manual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Gradation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Canteen Policy</a:t>
              </a:r>
            </a:p>
            <a:p>
              <a:pPr lvl="0"/>
              <a:r>
                <a:rPr lang="en-IN" dirty="0">
                  <a:ln w="0"/>
                  <a:solidFill>
                    <a:srgbClr val="00A19B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ETC…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8DEFDC6-4ABF-CE71-E1F1-3B627719772C}"/>
              </a:ext>
            </a:extLst>
          </p:cNvPr>
          <p:cNvCxnSpPr>
            <a:stCxn id="11" idx="3"/>
          </p:cNvCxnSpPr>
          <p:nvPr/>
        </p:nvCxnSpPr>
        <p:spPr>
          <a:xfrm>
            <a:off x="1989874" y="4342088"/>
            <a:ext cx="726104" cy="131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95893F8-2DC9-71E6-B81A-7C4417083E17}"/>
              </a:ext>
            </a:extLst>
          </p:cNvPr>
          <p:cNvCxnSpPr>
            <a:cxnSpLocks/>
          </p:cNvCxnSpPr>
          <p:nvPr/>
        </p:nvCxnSpPr>
        <p:spPr>
          <a:xfrm>
            <a:off x="4716031" y="3032083"/>
            <a:ext cx="3630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7C20A0-B65F-1430-5ACE-40A7E171C790}"/>
              </a:ext>
            </a:extLst>
          </p:cNvPr>
          <p:cNvCxnSpPr>
            <a:cxnSpLocks/>
          </p:cNvCxnSpPr>
          <p:nvPr/>
        </p:nvCxnSpPr>
        <p:spPr>
          <a:xfrm>
            <a:off x="4716031" y="5301415"/>
            <a:ext cx="363052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D315198-FC1F-5B32-36E6-0DAC2F413CE5}"/>
              </a:ext>
            </a:extLst>
          </p:cNvPr>
          <p:cNvCxnSpPr>
            <a:cxnSpLocks/>
          </p:cNvCxnSpPr>
          <p:nvPr/>
        </p:nvCxnSpPr>
        <p:spPr>
          <a:xfrm>
            <a:off x="4716031" y="3000910"/>
            <a:ext cx="0" cy="2340017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51640CF-3091-0C99-C753-AF821085C1BD}"/>
              </a:ext>
            </a:extLst>
          </p:cNvPr>
          <p:cNvCxnSpPr>
            <a:cxnSpLocks/>
          </p:cNvCxnSpPr>
          <p:nvPr/>
        </p:nvCxnSpPr>
        <p:spPr>
          <a:xfrm>
            <a:off x="4429050" y="4342088"/>
            <a:ext cx="318154" cy="0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A7D0D842-E6C9-6F94-728E-C0FD53CC2640}"/>
              </a:ext>
            </a:extLst>
          </p:cNvPr>
          <p:cNvCxnSpPr>
            <a:cxnSpLocks/>
            <a:stCxn id="19" idx="0"/>
            <a:endCxn id="29" idx="1"/>
          </p:cNvCxnSpPr>
          <p:nvPr/>
        </p:nvCxnSpPr>
        <p:spPr>
          <a:xfrm rot="16200000" flipH="1">
            <a:off x="5957102" y="2418247"/>
            <a:ext cx="1706544" cy="1980369"/>
          </a:xfrm>
          <a:prstGeom prst="bentConnector4">
            <a:avLst>
              <a:gd name="adj1" fmla="val -13395"/>
              <a:gd name="adj2" fmla="val 69434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BF4C273-E282-39CD-A2FD-7D3013774D35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 flipH="1" flipV="1">
            <a:off x="6156276" y="4321977"/>
            <a:ext cx="1455297" cy="1785365"/>
          </a:xfrm>
          <a:prstGeom prst="bentConnector4">
            <a:avLst>
              <a:gd name="adj1" fmla="val -15708"/>
              <a:gd name="adj2" fmla="val 66901"/>
            </a:avLst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7F42E9A-0FE0-2AE1-3D0B-83802A3A937B}"/>
              </a:ext>
            </a:extLst>
          </p:cNvPr>
          <p:cNvSpPr/>
          <p:nvPr/>
        </p:nvSpPr>
        <p:spPr>
          <a:xfrm>
            <a:off x="282201" y="6886391"/>
            <a:ext cx="11627597" cy="817750"/>
          </a:xfrm>
          <a:prstGeom prst="roundRect">
            <a:avLst>
              <a:gd name="adj" fmla="val 10000"/>
            </a:avLst>
          </a:prstGeom>
          <a:gradFill flip="none" rotWithShape="1">
            <a:gsLst>
              <a:gs pos="0">
                <a:srgbClr val="12EE76">
                  <a:shade val="30000"/>
                  <a:satMod val="115000"/>
                </a:srgbClr>
              </a:gs>
              <a:gs pos="50000">
                <a:srgbClr val="12EE76">
                  <a:shade val="67500"/>
                  <a:satMod val="115000"/>
                </a:srgbClr>
              </a:gs>
              <a:gs pos="100000">
                <a:srgbClr val="12EE76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IN" sz="2400" dirty="0"/>
              <a:t>Training material auto provide by system according to Job profile. </a:t>
            </a:r>
          </a:p>
          <a:p>
            <a:pPr algn="ctr"/>
            <a:r>
              <a:rPr lang="en-IN" sz="2400" dirty="0"/>
              <a:t>Training material will arrange by training instruction in system.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D97ED35-9E07-2111-9919-A5599906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49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F6875-F0A0-AAB1-5EF1-3AD31CA0A1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69588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Hidden Cost</a:t>
            </a:r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784734" y="2139316"/>
            <a:ext cx="1081826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Time consume in unnecessary interviews</a:t>
            </a:r>
          </a:p>
          <a:p>
            <a:r>
              <a:rPr lang="en-IN" dirty="0"/>
              <a:t>New employee cannot recruit in JIT</a:t>
            </a:r>
          </a:p>
          <a:p>
            <a:r>
              <a:rPr lang="en-IN" dirty="0"/>
              <a:t>Opportunity loss.</a:t>
            </a:r>
          </a:p>
          <a:p>
            <a:r>
              <a:rPr lang="en-IN" dirty="0"/>
              <a:t>Productivity loss. If not available right time right employee </a:t>
            </a:r>
          </a:p>
          <a:p>
            <a:r>
              <a:rPr lang="en-IN" dirty="0"/>
              <a:t>Data not available when needed</a:t>
            </a:r>
          </a:p>
          <a:p>
            <a:r>
              <a:rPr lang="en-IN" dirty="0"/>
              <a:t>Right candidate not select due to lot of candidate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892440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55575" y="3593628"/>
            <a:ext cx="23531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Job Offer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970F099-8FAF-0751-380F-9ABD5CE54CF4}"/>
              </a:ext>
            </a:extLst>
          </p:cNvPr>
          <p:cNvSpPr txBox="1"/>
          <p:nvPr/>
        </p:nvSpPr>
        <p:spPr>
          <a:xfrm>
            <a:off x="5153890" y="2276536"/>
            <a:ext cx="1891145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Exam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2B568-E05B-57C3-9919-46BB915EA3D2}"/>
              </a:ext>
            </a:extLst>
          </p:cNvPr>
          <p:cNvSpPr txBox="1"/>
          <p:nvPr/>
        </p:nvSpPr>
        <p:spPr>
          <a:xfrm>
            <a:off x="3761509" y="3449335"/>
            <a:ext cx="1891145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Fail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A86AFD-3835-C42E-5EB1-1124BB8AC42D}"/>
              </a:ext>
            </a:extLst>
          </p:cNvPr>
          <p:cNvSpPr txBox="1"/>
          <p:nvPr/>
        </p:nvSpPr>
        <p:spPr>
          <a:xfrm>
            <a:off x="6431972" y="3449335"/>
            <a:ext cx="1891145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Pass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49F5E8-83F1-EA8A-90A1-A0F150A4527A}"/>
              </a:ext>
            </a:extLst>
          </p:cNvPr>
          <p:cNvSpPr txBox="1"/>
          <p:nvPr/>
        </p:nvSpPr>
        <p:spPr>
          <a:xfrm>
            <a:off x="3138054" y="4877815"/>
            <a:ext cx="2015836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Add Reason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AD763-823C-920A-7157-B6585FB3D346}"/>
              </a:ext>
            </a:extLst>
          </p:cNvPr>
          <p:cNvSpPr txBox="1"/>
          <p:nvPr/>
        </p:nvSpPr>
        <p:spPr>
          <a:xfrm>
            <a:off x="7138819" y="5489603"/>
            <a:ext cx="1891145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Salary Final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2EB743-8352-1502-FEF6-0675E60FD8BF}"/>
              </a:ext>
            </a:extLst>
          </p:cNvPr>
          <p:cNvSpPr txBox="1"/>
          <p:nvPr/>
        </p:nvSpPr>
        <p:spPr>
          <a:xfrm>
            <a:off x="7990607" y="6556034"/>
            <a:ext cx="2951020" cy="954107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Allocate Punch No.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63C384-03D1-CBC8-6039-A2C4A7F6ED3F}"/>
              </a:ext>
            </a:extLst>
          </p:cNvPr>
          <p:cNvSpPr txBox="1"/>
          <p:nvPr/>
        </p:nvSpPr>
        <p:spPr>
          <a:xfrm>
            <a:off x="507101" y="7330105"/>
            <a:ext cx="5698422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Link Interview Data With Punch No.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B133CFF-130A-CFAF-4FA4-F2ABC854B20E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 rot="5400000">
            <a:off x="5078484" y="2428355"/>
            <a:ext cx="649579" cy="139238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8ACC9A7-2835-53EF-B1DA-8049427D7E5D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16200000" flipH="1">
            <a:off x="6413715" y="2485504"/>
            <a:ext cx="649579" cy="127808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9210D3C-FB7B-185D-873B-9697E3D68724}"/>
              </a:ext>
            </a:extLst>
          </p:cNvPr>
          <p:cNvCxnSpPr>
            <a:cxnSpLocks/>
            <a:stCxn id="3" idx="2"/>
          </p:cNvCxnSpPr>
          <p:nvPr/>
        </p:nvCxnSpPr>
        <p:spPr>
          <a:xfrm rot="5400000">
            <a:off x="3973898" y="4144631"/>
            <a:ext cx="905261" cy="56110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C341379-B5B7-BDCF-646E-2FE1C67A0DB3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 rot="16200000" flipH="1">
            <a:off x="7727611" y="3622489"/>
            <a:ext cx="638432" cy="13385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7BBCAF85-4294-A42C-57B3-CB3348B7B0E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8503649" y="5593565"/>
            <a:ext cx="543211" cy="138172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B750DBF2-4ED2-AE82-42ED-FA9B8A1F001F}"/>
              </a:ext>
            </a:extLst>
          </p:cNvPr>
          <p:cNvCxnSpPr>
            <a:cxnSpLocks/>
            <a:stCxn id="12" idx="1"/>
            <a:endCxn id="13" idx="0"/>
          </p:cNvCxnSpPr>
          <p:nvPr/>
        </p:nvCxnSpPr>
        <p:spPr>
          <a:xfrm rot="10800000" flipV="1">
            <a:off x="3356313" y="7033087"/>
            <a:ext cx="4634295" cy="29701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06C0CB-FBE0-B4EF-CDEC-CB89BF79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50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F3DC6C-BFBE-1E37-AE0E-BFFF66A087C4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E26C8-A919-3151-51E5-5BFA9EE9FB30}"/>
              </a:ext>
            </a:extLst>
          </p:cNvPr>
          <p:cNvSpPr txBox="1"/>
          <p:nvPr/>
        </p:nvSpPr>
        <p:spPr>
          <a:xfrm>
            <a:off x="5153890" y="1382631"/>
            <a:ext cx="1891145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Final Stage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853CF3-EB89-09EB-319C-FF80461FFB34}"/>
              </a:ext>
            </a:extLst>
          </p:cNvPr>
          <p:cNvCxnSpPr>
            <a:cxnSpLocks/>
          </p:cNvCxnSpPr>
          <p:nvPr/>
        </p:nvCxnSpPr>
        <p:spPr>
          <a:xfrm>
            <a:off x="8064408" y="5138117"/>
            <a:ext cx="0" cy="3706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E2708AE-EBFE-336E-3F96-FD9AACEB4F2E}"/>
              </a:ext>
            </a:extLst>
          </p:cNvPr>
          <p:cNvSpPr txBox="1"/>
          <p:nvPr/>
        </p:nvSpPr>
        <p:spPr>
          <a:xfrm>
            <a:off x="5990495" y="4610987"/>
            <a:ext cx="5451227" cy="523220"/>
          </a:xfrm>
          <a:prstGeom prst="rect">
            <a:avLst/>
          </a:prstGeom>
          <a:solidFill>
            <a:srgbClr val="E5CB5D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E12BE5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Compare Report </a:t>
            </a:r>
            <a:r>
              <a:rPr lang="en-IN" sz="1400" dirty="0"/>
              <a:t>[Interview Asses. + After Training]</a:t>
            </a:r>
            <a:endParaRPr lang="en-IN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E12BE5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475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2" grpId="0" animBg="1"/>
      <p:bldP spid="3" grpId="0" animBg="1"/>
      <p:bldP spid="4" grpId="0" animBg="1"/>
      <p:bldP spid="7" grpId="0" animBg="1"/>
      <p:bldP spid="11" grpId="0" animBg="1"/>
      <p:bldP spid="12" grpId="0" animBg="1"/>
      <p:bldP spid="13" grpId="0" animBg="1"/>
      <p:bldP spid="18" grpId="0" animBg="1"/>
      <p:bldP spid="3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-4778" y="2868461"/>
            <a:ext cx="1219199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To be continue…</a:t>
            </a:r>
          </a:p>
          <a:p>
            <a:pPr algn="ctr"/>
            <a:r>
              <a:rPr lang="en-IN" sz="8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</a:t>
            </a:r>
          </a:p>
          <a:p>
            <a:pPr algn="ctr"/>
            <a:r>
              <a:rPr lang="en-US" sz="4400" b="1" dirty="0">
                <a:ln w="0">
                  <a:solidFill>
                    <a:schemeClr val="accent2"/>
                  </a:solidFill>
                </a:ln>
                <a:solidFill>
                  <a:schemeClr val="accent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New employee to be treated as Regular employee</a:t>
            </a:r>
            <a:endParaRPr lang="en-IN" sz="4400" b="1" dirty="0">
              <a:solidFill>
                <a:schemeClr val="accent6"/>
              </a:solidFill>
              <a:latin typeface="Californian FB" panose="0207040306080B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9C157-E920-677B-1194-E0075E95E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AA60D-153F-6D65-6493-353D4973BB2D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60084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6A6777-1476-7799-0998-99999BB91D24}"/>
              </a:ext>
            </a:extLst>
          </p:cNvPr>
          <p:cNvSpPr txBox="1"/>
          <p:nvPr/>
        </p:nvSpPr>
        <p:spPr>
          <a:xfrm>
            <a:off x="307975" y="2022438"/>
            <a:ext cx="1153619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Duke </a:t>
            </a:r>
            <a:r>
              <a:rPr lang="en-IN" sz="4400" b="1" dirty="0" err="1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Plasto</a:t>
            </a:r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 Technique Private Limited</a:t>
            </a: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endParaRPr lang="en-IN" sz="4400" b="1" dirty="0">
              <a:ln w="12700">
                <a:solidFill>
                  <a:srgbClr val="482FE1"/>
                </a:solidFill>
                <a:prstDash val="solid"/>
              </a:ln>
              <a:solidFill>
                <a:srgbClr val="482FE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Existing Employee </a:t>
            </a: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</a:t>
            </a:r>
          </a:p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3E2E1E-06BD-B4F3-A155-BE779464D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567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4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6E9FBE-8E0E-8B6A-43E7-F5DFE89C698B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solidFill>
            <a:srgbClr val="00746E"/>
          </a:solidFill>
          <a:ln>
            <a:solidFill>
              <a:srgbClr val="00746E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Flowchart of Fit to Job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510" y="40888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2594C07-6352-BC3E-6AF4-853E16B639E0}"/>
              </a:ext>
            </a:extLst>
          </p:cNvPr>
          <p:cNvGrpSpPr/>
          <p:nvPr/>
        </p:nvGrpSpPr>
        <p:grpSpPr>
          <a:xfrm>
            <a:off x="448798" y="3805891"/>
            <a:ext cx="2137833" cy="1068916"/>
            <a:chOff x="0" y="3404129"/>
            <a:chExt cx="2137833" cy="1068916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2181B40F-277F-CF8E-31D8-5E40852034E3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Rectangle: Rounded Corners 4">
              <a:extLst>
                <a:ext uri="{FF2B5EF4-FFF2-40B4-BE49-F238E27FC236}">
                  <a16:creationId xmlns:a16="http://schemas.microsoft.com/office/drawing/2014/main" id="{1FDF22D1-09CA-5AF1-927E-E625D5906EE7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A2DCE3F2-446A-CD68-285B-0C7B641D0007}"/>
              </a:ext>
            </a:extLst>
          </p:cNvPr>
          <p:cNvGrpSpPr/>
          <p:nvPr/>
        </p:nvGrpSpPr>
        <p:grpSpPr>
          <a:xfrm>
            <a:off x="4399475" y="2159204"/>
            <a:ext cx="2137833" cy="1068916"/>
            <a:chOff x="0" y="3404129"/>
            <a:chExt cx="2137833" cy="1068916"/>
          </a:xfrm>
        </p:grpSpPr>
        <p:sp>
          <p:nvSpPr>
            <p:cNvPr id="157" name="Rectangle: Rounded Corners 156">
              <a:extLst>
                <a:ext uri="{FF2B5EF4-FFF2-40B4-BE49-F238E27FC236}">
                  <a16:creationId xmlns:a16="http://schemas.microsoft.com/office/drawing/2014/main" id="{DC4D971C-C69F-7287-80AE-46102A22521C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Rectangle: Rounded Corners 4">
              <a:extLst>
                <a:ext uri="{FF2B5EF4-FFF2-40B4-BE49-F238E27FC236}">
                  <a16:creationId xmlns:a16="http://schemas.microsoft.com/office/drawing/2014/main" id="{A48F6BFD-B72E-883A-789F-51DE11895757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574112D-B0CA-BC87-140C-FC3BEA055CA8}"/>
              </a:ext>
            </a:extLst>
          </p:cNvPr>
          <p:cNvGrpSpPr/>
          <p:nvPr/>
        </p:nvGrpSpPr>
        <p:grpSpPr>
          <a:xfrm>
            <a:off x="4411198" y="3580342"/>
            <a:ext cx="2137833" cy="1068916"/>
            <a:chOff x="0" y="3404129"/>
            <a:chExt cx="2137833" cy="1068916"/>
          </a:xfrm>
        </p:grpSpPr>
        <p:sp>
          <p:nvSpPr>
            <p:cNvPr id="160" name="Rectangle: Rounded Corners 159">
              <a:extLst>
                <a:ext uri="{FF2B5EF4-FFF2-40B4-BE49-F238E27FC236}">
                  <a16:creationId xmlns:a16="http://schemas.microsoft.com/office/drawing/2014/main" id="{33A31F46-874A-D1BB-13FF-F02FFDDBCEEA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1" name="Rectangle: Rounded Corners 4">
              <a:extLst>
                <a:ext uri="{FF2B5EF4-FFF2-40B4-BE49-F238E27FC236}">
                  <a16:creationId xmlns:a16="http://schemas.microsoft.com/office/drawing/2014/main" id="{A3991583-2F8B-BD65-0E8B-86ED58D74DF9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4BB9C3-6BE2-BCCA-43DA-DF4F4D87B6FA}"/>
              </a:ext>
            </a:extLst>
          </p:cNvPr>
          <p:cNvGrpSpPr/>
          <p:nvPr/>
        </p:nvGrpSpPr>
        <p:grpSpPr>
          <a:xfrm>
            <a:off x="4411198" y="5078250"/>
            <a:ext cx="2137833" cy="1068916"/>
            <a:chOff x="0" y="3404129"/>
            <a:chExt cx="2137833" cy="1068916"/>
          </a:xfrm>
        </p:grpSpPr>
        <p:sp>
          <p:nvSpPr>
            <p:cNvPr id="163" name="Rectangle: Rounded Corners 162">
              <a:extLst>
                <a:ext uri="{FF2B5EF4-FFF2-40B4-BE49-F238E27FC236}">
                  <a16:creationId xmlns:a16="http://schemas.microsoft.com/office/drawing/2014/main" id="{61E96BD2-1423-987C-CB2B-334642DFB660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4" name="Rectangle: Rounded Corners 4">
              <a:extLst>
                <a:ext uri="{FF2B5EF4-FFF2-40B4-BE49-F238E27FC236}">
                  <a16:creationId xmlns:a16="http://schemas.microsoft.com/office/drawing/2014/main" id="{348778C4-0FF0-64B9-5300-9FBF3DCE73F1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D58A20E4-8C1D-5047-457B-1C31A6182988}"/>
              </a:ext>
            </a:extLst>
          </p:cNvPr>
          <p:cNvGrpSpPr/>
          <p:nvPr/>
        </p:nvGrpSpPr>
        <p:grpSpPr>
          <a:xfrm>
            <a:off x="4422921" y="6499388"/>
            <a:ext cx="2137833" cy="1068916"/>
            <a:chOff x="0" y="3404129"/>
            <a:chExt cx="2137833" cy="1068916"/>
          </a:xfrm>
        </p:grpSpPr>
        <p:sp>
          <p:nvSpPr>
            <p:cNvPr id="166" name="Rectangle: Rounded Corners 165">
              <a:extLst>
                <a:ext uri="{FF2B5EF4-FFF2-40B4-BE49-F238E27FC236}">
                  <a16:creationId xmlns:a16="http://schemas.microsoft.com/office/drawing/2014/main" id="{CD9B237E-15D6-B3CB-5F86-0AF1A85F4E82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7" name="Rectangle: Rounded Corners 4">
              <a:extLst>
                <a:ext uri="{FF2B5EF4-FFF2-40B4-BE49-F238E27FC236}">
                  <a16:creationId xmlns:a16="http://schemas.microsoft.com/office/drawing/2014/main" id="{D91B83C9-E511-BED9-0B35-CD845F230C82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EC0370-391E-CF2F-6245-BE214EB54C87}"/>
              </a:ext>
            </a:extLst>
          </p:cNvPr>
          <p:cNvGrpSpPr/>
          <p:nvPr/>
        </p:nvGrpSpPr>
        <p:grpSpPr>
          <a:xfrm>
            <a:off x="7541260" y="2131508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13226954-5A10-B44A-51E7-31291911839F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0" name="Rectangle: Rounded Corners 4">
              <a:extLst>
                <a:ext uri="{FF2B5EF4-FFF2-40B4-BE49-F238E27FC236}">
                  <a16:creationId xmlns:a16="http://schemas.microsoft.com/office/drawing/2014/main" id="{2ECA1539-44C0-9114-E84D-8C0D7F205AD5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Result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1487D16-C8C2-FE11-FBDA-91F75505153B}"/>
              </a:ext>
            </a:extLst>
          </p:cNvPr>
          <p:cNvGrpSpPr/>
          <p:nvPr/>
        </p:nvGrpSpPr>
        <p:grpSpPr>
          <a:xfrm>
            <a:off x="7552983" y="3552646"/>
            <a:ext cx="2137833" cy="1068916"/>
            <a:chOff x="0" y="3404129"/>
            <a:chExt cx="2137833" cy="1068916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EE9AF6F1-4118-30B0-E6D1-F63344900116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3" name="Rectangle: Rounded Corners 4">
              <a:extLst>
                <a:ext uri="{FF2B5EF4-FFF2-40B4-BE49-F238E27FC236}">
                  <a16:creationId xmlns:a16="http://schemas.microsoft.com/office/drawing/2014/main" id="{89F7537B-68C5-A5CB-4046-5F0D91113251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CB1EC74E-E68C-60C2-4F1B-FA54E1C123E9}"/>
              </a:ext>
            </a:extLst>
          </p:cNvPr>
          <p:cNvGrpSpPr/>
          <p:nvPr/>
        </p:nvGrpSpPr>
        <p:grpSpPr>
          <a:xfrm>
            <a:off x="7552983" y="5050554"/>
            <a:ext cx="2137833" cy="1068916"/>
            <a:chOff x="0" y="3404129"/>
            <a:chExt cx="2137833" cy="1068916"/>
          </a:xfrm>
        </p:grpSpPr>
        <p:sp>
          <p:nvSpPr>
            <p:cNvPr id="175" name="Rectangle: Rounded Corners 174">
              <a:extLst>
                <a:ext uri="{FF2B5EF4-FFF2-40B4-BE49-F238E27FC236}">
                  <a16:creationId xmlns:a16="http://schemas.microsoft.com/office/drawing/2014/main" id="{4750C5A6-D48B-612A-1345-D30F966DDD2B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6" name="Rectangle: Rounded Corners 4">
              <a:extLst>
                <a:ext uri="{FF2B5EF4-FFF2-40B4-BE49-F238E27FC236}">
                  <a16:creationId xmlns:a16="http://schemas.microsoft.com/office/drawing/2014/main" id="{37FD6627-034B-151C-5DDD-DACD71AD5879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A7387ED-8A52-128A-C482-846FD5E6A32E}"/>
              </a:ext>
            </a:extLst>
          </p:cNvPr>
          <p:cNvGrpSpPr/>
          <p:nvPr/>
        </p:nvGrpSpPr>
        <p:grpSpPr>
          <a:xfrm>
            <a:off x="7564706" y="6471692"/>
            <a:ext cx="2137833" cy="1068916"/>
            <a:chOff x="0" y="3404129"/>
            <a:chExt cx="2137833" cy="1068916"/>
          </a:xfrm>
        </p:grpSpPr>
        <p:sp>
          <p:nvSpPr>
            <p:cNvPr id="178" name="Rectangle: Rounded Corners 177">
              <a:extLst>
                <a:ext uri="{FF2B5EF4-FFF2-40B4-BE49-F238E27FC236}">
                  <a16:creationId xmlns:a16="http://schemas.microsoft.com/office/drawing/2014/main" id="{A39C0AD0-77CB-61F0-7CBF-F5D994F6945B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9" name="Rectangle: Rounded Corners 4">
              <a:extLst>
                <a:ext uri="{FF2B5EF4-FFF2-40B4-BE49-F238E27FC236}">
                  <a16:creationId xmlns:a16="http://schemas.microsoft.com/office/drawing/2014/main" id="{F1A243E0-13E7-7B17-5AA5-F62243D4DD4F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2DABBC3E-6895-1242-35F6-41E1938CDAF1}"/>
              </a:ext>
            </a:extLst>
          </p:cNvPr>
          <p:cNvGrpSpPr/>
          <p:nvPr/>
        </p:nvGrpSpPr>
        <p:grpSpPr>
          <a:xfrm>
            <a:off x="448798" y="3805914"/>
            <a:ext cx="2137833" cy="1068916"/>
            <a:chOff x="0" y="3404129"/>
            <a:chExt cx="2137833" cy="1068916"/>
          </a:xfrm>
        </p:grpSpPr>
        <p:sp>
          <p:nvSpPr>
            <p:cNvPr id="181" name="Rectangle: Rounded Corners 180">
              <a:extLst>
                <a:ext uri="{FF2B5EF4-FFF2-40B4-BE49-F238E27FC236}">
                  <a16:creationId xmlns:a16="http://schemas.microsoft.com/office/drawing/2014/main" id="{794E0065-7311-80EE-FBCC-9BA57A6F0572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2" name="Rectangle: Rounded Corners 4">
              <a:extLst>
                <a:ext uri="{FF2B5EF4-FFF2-40B4-BE49-F238E27FC236}">
                  <a16:creationId xmlns:a16="http://schemas.microsoft.com/office/drawing/2014/main" id="{5EFCDB03-D0AF-B2FF-6A3D-A55489CEE6C1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BEC97254-22E8-19B0-0B47-84891DC69AE8}"/>
              </a:ext>
            </a:extLst>
          </p:cNvPr>
          <p:cNvGrpSpPr/>
          <p:nvPr/>
        </p:nvGrpSpPr>
        <p:grpSpPr>
          <a:xfrm>
            <a:off x="4411198" y="3580365"/>
            <a:ext cx="2137833" cy="1068916"/>
            <a:chOff x="0" y="3404129"/>
            <a:chExt cx="2137833" cy="1068916"/>
          </a:xfrm>
        </p:grpSpPr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63AA7A4B-A87A-4C2C-572A-F0E6D7C014E7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5" name="Rectangle: Rounded Corners 4">
              <a:extLst>
                <a:ext uri="{FF2B5EF4-FFF2-40B4-BE49-F238E27FC236}">
                  <a16:creationId xmlns:a16="http://schemas.microsoft.com/office/drawing/2014/main" id="{66DA48B9-2302-6E5E-DE62-2B15BB3892E9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819296F-3ADA-CB30-A5F9-BCD67BA291AF}"/>
              </a:ext>
            </a:extLst>
          </p:cNvPr>
          <p:cNvGrpSpPr/>
          <p:nvPr/>
        </p:nvGrpSpPr>
        <p:grpSpPr>
          <a:xfrm>
            <a:off x="4399475" y="2162815"/>
            <a:ext cx="2137833" cy="1068916"/>
            <a:chOff x="0" y="3404129"/>
            <a:chExt cx="2137833" cy="1068916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90F41BC7-8B92-325A-D3BC-D78D62D6DE1B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8" name="Rectangle: Rounded Corners 4">
              <a:extLst>
                <a:ext uri="{FF2B5EF4-FFF2-40B4-BE49-F238E27FC236}">
                  <a16:creationId xmlns:a16="http://schemas.microsoft.com/office/drawing/2014/main" id="{98FA6458-1396-AB48-6D7A-3745FB7E6E2E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A947F7C-A9AE-C694-EAD0-AE97CC4E216A}"/>
              </a:ext>
            </a:extLst>
          </p:cNvPr>
          <p:cNvGrpSpPr/>
          <p:nvPr/>
        </p:nvGrpSpPr>
        <p:grpSpPr>
          <a:xfrm>
            <a:off x="4411198" y="5081861"/>
            <a:ext cx="2137833" cy="1068916"/>
            <a:chOff x="0" y="3404129"/>
            <a:chExt cx="2137833" cy="1068916"/>
          </a:xfrm>
        </p:grpSpPr>
        <p:sp>
          <p:nvSpPr>
            <p:cNvPr id="190" name="Rectangle: Rounded Corners 189">
              <a:extLst>
                <a:ext uri="{FF2B5EF4-FFF2-40B4-BE49-F238E27FC236}">
                  <a16:creationId xmlns:a16="http://schemas.microsoft.com/office/drawing/2014/main" id="{6DBAC6EE-C90E-265F-1E85-DEB66815077C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1" name="Rectangle: Rounded Corners 4">
              <a:extLst>
                <a:ext uri="{FF2B5EF4-FFF2-40B4-BE49-F238E27FC236}">
                  <a16:creationId xmlns:a16="http://schemas.microsoft.com/office/drawing/2014/main" id="{99F1FFEF-026B-6612-251D-B01CBC247957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ED0BF31-43D8-9C9A-2FF2-5EE184846DEE}"/>
              </a:ext>
            </a:extLst>
          </p:cNvPr>
          <p:cNvGrpSpPr/>
          <p:nvPr/>
        </p:nvGrpSpPr>
        <p:grpSpPr>
          <a:xfrm>
            <a:off x="4422921" y="6502999"/>
            <a:ext cx="2137833" cy="1068916"/>
            <a:chOff x="0" y="3404129"/>
            <a:chExt cx="2137833" cy="1068916"/>
          </a:xfrm>
        </p:grpSpPr>
        <p:sp>
          <p:nvSpPr>
            <p:cNvPr id="193" name="Rectangle: Rounded Corners 192">
              <a:extLst>
                <a:ext uri="{FF2B5EF4-FFF2-40B4-BE49-F238E27FC236}">
                  <a16:creationId xmlns:a16="http://schemas.microsoft.com/office/drawing/2014/main" id="{5AEBA158-0F5A-52C9-5E7B-6606D1D1B460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4" name="Rectangle: Rounded Corners 4">
              <a:extLst>
                <a:ext uri="{FF2B5EF4-FFF2-40B4-BE49-F238E27FC236}">
                  <a16:creationId xmlns:a16="http://schemas.microsoft.com/office/drawing/2014/main" id="{8DA747F4-106C-6D4D-2D03-E0FBC6B9349F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75F841E-604D-07D7-E3D5-CC007D7460A9}"/>
              </a:ext>
            </a:extLst>
          </p:cNvPr>
          <p:cNvGrpSpPr/>
          <p:nvPr/>
        </p:nvGrpSpPr>
        <p:grpSpPr>
          <a:xfrm>
            <a:off x="7552983" y="5054165"/>
            <a:ext cx="2137833" cy="1068916"/>
            <a:chOff x="0" y="3404129"/>
            <a:chExt cx="2137833" cy="1068916"/>
          </a:xfrm>
        </p:grpSpPr>
        <p:sp>
          <p:nvSpPr>
            <p:cNvPr id="196" name="Rectangle: Rounded Corners 195">
              <a:extLst>
                <a:ext uri="{FF2B5EF4-FFF2-40B4-BE49-F238E27FC236}">
                  <a16:creationId xmlns:a16="http://schemas.microsoft.com/office/drawing/2014/main" id="{21975E84-8F4C-65ED-8826-A895419217E3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7" name="Rectangle: Rounded Corners 4">
              <a:extLst>
                <a:ext uri="{FF2B5EF4-FFF2-40B4-BE49-F238E27FC236}">
                  <a16:creationId xmlns:a16="http://schemas.microsoft.com/office/drawing/2014/main" id="{C4C9D085-93CD-12B9-CD8B-284450B646E3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1CCB1503-B142-F2D6-091F-2377DDB8A3B1}"/>
              </a:ext>
            </a:extLst>
          </p:cNvPr>
          <p:cNvGrpSpPr/>
          <p:nvPr/>
        </p:nvGrpSpPr>
        <p:grpSpPr>
          <a:xfrm>
            <a:off x="7564706" y="6475303"/>
            <a:ext cx="2137833" cy="1068916"/>
            <a:chOff x="0" y="3404129"/>
            <a:chExt cx="2137833" cy="1068916"/>
          </a:xfrm>
        </p:grpSpPr>
        <p:sp>
          <p:nvSpPr>
            <p:cNvPr id="199" name="Rectangle: Rounded Corners 198">
              <a:extLst>
                <a:ext uri="{FF2B5EF4-FFF2-40B4-BE49-F238E27FC236}">
                  <a16:creationId xmlns:a16="http://schemas.microsoft.com/office/drawing/2014/main" id="{E7BD5B09-163E-0C4E-7B98-DFD0D0A4EC80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0" name="Rectangle: Rounded Corners 4">
              <a:extLst>
                <a:ext uri="{FF2B5EF4-FFF2-40B4-BE49-F238E27FC236}">
                  <a16:creationId xmlns:a16="http://schemas.microsoft.com/office/drawing/2014/main" id="{B04ED00E-BFA2-54D1-5D16-84A32C50E35F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05BBF967-E9D8-0298-EBDE-FCFDAEF0B6F0}"/>
              </a:ext>
            </a:extLst>
          </p:cNvPr>
          <p:cNvGrpSpPr/>
          <p:nvPr/>
        </p:nvGrpSpPr>
        <p:grpSpPr>
          <a:xfrm>
            <a:off x="448798" y="3809525"/>
            <a:ext cx="2137833" cy="1068916"/>
            <a:chOff x="0" y="3404129"/>
            <a:chExt cx="2137833" cy="1068916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1E0A7BD3-C2E5-EC43-9C01-DA2577E8EBEE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3" name="Rectangle: Rounded Corners 4">
              <a:extLst>
                <a:ext uri="{FF2B5EF4-FFF2-40B4-BE49-F238E27FC236}">
                  <a16:creationId xmlns:a16="http://schemas.microsoft.com/office/drawing/2014/main" id="{05DD88EC-9702-C0F3-555F-6C6B65619897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1288FBC-F6A6-84B1-28A0-21386E0D22A0}"/>
              </a:ext>
            </a:extLst>
          </p:cNvPr>
          <p:cNvGrpSpPr/>
          <p:nvPr/>
        </p:nvGrpSpPr>
        <p:grpSpPr>
          <a:xfrm>
            <a:off x="4411198" y="3583976"/>
            <a:ext cx="2137833" cy="1068916"/>
            <a:chOff x="0" y="3404129"/>
            <a:chExt cx="2137833" cy="1068916"/>
          </a:xfrm>
        </p:grpSpPr>
        <p:sp>
          <p:nvSpPr>
            <p:cNvPr id="205" name="Rectangle: Rounded Corners 204">
              <a:extLst>
                <a:ext uri="{FF2B5EF4-FFF2-40B4-BE49-F238E27FC236}">
                  <a16:creationId xmlns:a16="http://schemas.microsoft.com/office/drawing/2014/main" id="{644CC37D-AF00-A20C-F545-855996C0225C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6" name="Rectangle: Rounded Corners 4">
              <a:extLst>
                <a:ext uri="{FF2B5EF4-FFF2-40B4-BE49-F238E27FC236}">
                  <a16:creationId xmlns:a16="http://schemas.microsoft.com/office/drawing/2014/main" id="{6F409B67-201A-59CE-7639-46F8448AC1E0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/>
                <a:t>Fit to job</a:t>
              </a: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76386C43-7BC4-0A55-3939-9D26819240DB}"/>
              </a:ext>
            </a:extLst>
          </p:cNvPr>
          <p:cNvGrpSpPr/>
          <p:nvPr/>
        </p:nvGrpSpPr>
        <p:grpSpPr>
          <a:xfrm>
            <a:off x="7552983" y="3549035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08" name="Rectangle: Rounded Corners 207">
              <a:extLst>
                <a:ext uri="{FF2B5EF4-FFF2-40B4-BE49-F238E27FC236}">
                  <a16:creationId xmlns:a16="http://schemas.microsoft.com/office/drawing/2014/main" id="{0B047870-0B29-F2E9-4FEC-81A3E38A2EF5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9" name="Rectangle: Rounded Corners 4">
              <a:extLst>
                <a:ext uri="{FF2B5EF4-FFF2-40B4-BE49-F238E27FC236}">
                  <a16:creationId xmlns:a16="http://schemas.microsoft.com/office/drawing/2014/main" id="{7652CCB4-F8F9-F574-3BDA-7F840C497C56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Dashboard</a:t>
              </a:r>
            </a:p>
          </p:txBody>
        </p:sp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E981E662-4578-D7E9-6244-EA0374A11232}"/>
              </a:ext>
            </a:extLst>
          </p:cNvPr>
          <p:cNvGrpSpPr/>
          <p:nvPr/>
        </p:nvGrpSpPr>
        <p:grpSpPr>
          <a:xfrm>
            <a:off x="4399475" y="2159204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11" name="Rectangle: Rounded Corners 210">
              <a:extLst>
                <a:ext uri="{FF2B5EF4-FFF2-40B4-BE49-F238E27FC236}">
                  <a16:creationId xmlns:a16="http://schemas.microsoft.com/office/drawing/2014/main" id="{DBA0D8D7-7623-CBB0-DD79-30BA5B2418F6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2" name="Rectangle: Rounded Corners 4">
              <a:extLst>
                <a:ext uri="{FF2B5EF4-FFF2-40B4-BE49-F238E27FC236}">
                  <a16:creationId xmlns:a16="http://schemas.microsoft.com/office/drawing/2014/main" id="{BF2B3CE4-50B5-6B86-8145-26F07D587458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Question Bank</a:t>
              </a:r>
            </a:p>
          </p:txBody>
        </p: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020C0846-518A-1335-1574-9FA77F230194}"/>
              </a:ext>
            </a:extLst>
          </p:cNvPr>
          <p:cNvGrpSpPr/>
          <p:nvPr/>
        </p:nvGrpSpPr>
        <p:grpSpPr>
          <a:xfrm>
            <a:off x="4399475" y="5078250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14" name="Rectangle: Rounded Corners 213">
              <a:extLst>
                <a:ext uri="{FF2B5EF4-FFF2-40B4-BE49-F238E27FC236}">
                  <a16:creationId xmlns:a16="http://schemas.microsoft.com/office/drawing/2014/main" id="{72FC32E4-3F53-271D-E41B-0D373A1B181D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5" name="Rectangle: Rounded Corners 4">
              <a:extLst>
                <a:ext uri="{FF2B5EF4-FFF2-40B4-BE49-F238E27FC236}">
                  <a16:creationId xmlns:a16="http://schemas.microsoft.com/office/drawing/2014/main" id="{43A403BB-FE02-5A32-44FC-7C64774AE90C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Exam Type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19B0BC5E-310E-69C9-03C4-38B145AACDD8}"/>
              </a:ext>
            </a:extLst>
          </p:cNvPr>
          <p:cNvGrpSpPr/>
          <p:nvPr/>
        </p:nvGrpSpPr>
        <p:grpSpPr>
          <a:xfrm>
            <a:off x="4399475" y="6499388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17" name="Rectangle: Rounded Corners 216">
              <a:extLst>
                <a:ext uri="{FF2B5EF4-FFF2-40B4-BE49-F238E27FC236}">
                  <a16:creationId xmlns:a16="http://schemas.microsoft.com/office/drawing/2014/main" id="{C6AE42B1-F6A6-7511-D010-CCE02A3CFD8C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8" name="Rectangle: Rounded Corners 4">
              <a:extLst>
                <a:ext uri="{FF2B5EF4-FFF2-40B4-BE49-F238E27FC236}">
                  <a16:creationId xmlns:a16="http://schemas.microsoft.com/office/drawing/2014/main" id="{8351C844-CFBD-37D4-09B2-C903828DAC22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Exam</a:t>
              </a: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AA6873F-52B0-E469-C9B2-82327999768D}"/>
              </a:ext>
            </a:extLst>
          </p:cNvPr>
          <p:cNvGrpSpPr/>
          <p:nvPr/>
        </p:nvGrpSpPr>
        <p:grpSpPr>
          <a:xfrm>
            <a:off x="7552983" y="5050554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01CAD93D-0D2C-13E8-810E-8F7E9AD7B585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1" name="Rectangle: Rounded Corners 4">
              <a:extLst>
                <a:ext uri="{FF2B5EF4-FFF2-40B4-BE49-F238E27FC236}">
                  <a16:creationId xmlns:a16="http://schemas.microsoft.com/office/drawing/2014/main" id="{D5CF5683-E4B7-47C9-E99F-A1678FB7481F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Pass Emp. Reward</a:t>
              </a:r>
            </a:p>
          </p:txBody>
        </p:sp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2DEB6BB1-60D9-442A-DF38-9E72A76A6E77}"/>
              </a:ext>
            </a:extLst>
          </p:cNvPr>
          <p:cNvGrpSpPr/>
          <p:nvPr/>
        </p:nvGrpSpPr>
        <p:grpSpPr>
          <a:xfrm>
            <a:off x="7564706" y="6471692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23" name="Rectangle: Rounded Corners 222">
              <a:extLst>
                <a:ext uri="{FF2B5EF4-FFF2-40B4-BE49-F238E27FC236}">
                  <a16:creationId xmlns:a16="http://schemas.microsoft.com/office/drawing/2014/main" id="{11E9B7E9-8620-C8F0-A325-ABA8F50D77F4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4" name="Rectangle: Rounded Corners 4">
              <a:extLst>
                <a:ext uri="{FF2B5EF4-FFF2-40B4-BE49-F238E27FC236}">
                  <a16:creationId xmlns:a16="http://schemas.microsoft.com/office/drawing/2014/main" id="{E7FF5CDB-334E-3E93-8B63-3E96A94DB283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Fail Emp. Training Plan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9AA67DF-7689-879F-9F22-CE55CF0BDE0D}"/>
              </a:ext>
            </a:extLst>
          </p:cNvPr>
          <p:cNvGrpSpPr/>
          <p:nvPr/>
        </p:nvGrpSpPr>
        <p:grpSpPr>
          <a:xfrm>
            <a:off x="448798" y="3805914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26" name="Rectangle: Rounded Corners 225">
              <a:extLst>
                <a:ext uri="{FF2B5EF4-FFF2-40B4-BE49-F238E27FC236}">
                  <a16:creationId xmlns:a16="http://schemas.microsoft.com/office/drawing/2014/main" id="{0BF6AF0E-9D71-9CC3-4254-C150DFFB502B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7" name="Rectangle: Rounded Corners 4">
              <a:extLst>
                <a:ext uri="{FF2B5EF4-FFF2-40B4-BE49-F238E27FC236}">
                  <a16:creationId xmlns:a16="http://schemas.microsoft.com/office/drawing/2014/main" id="{F2EF4F8D-25E5-71AA-B111-97CB76679B19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Fit to job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F9CA2D6B-9664-5699-9179-56CD5CC3C6F3}"/>
              </a:ext>
            </a:extLst>
          </p:cNvPr>
          <p:cNvGrpSpPr/>
          <p:nvPr/>
        </p:nvGrpSpPr>
        <p:grpSpPr>
          <a:xfrm>
            <a:off x="4399475" y="3580365"/>
            <a:ext cx="2137833" cy="1068916"/>
            <a:chOff x="0" y="3404129"/>
            <a:chExt cx="2137833" cy="1068916"/>
          </a:xfrm>
          <a:solidFill>
            <a:schemeClr val="bg1"/>
          </a:solidFill>
        </p:grpSpPr>
        <p:sp>
          <p:nvSpPr>
            <p:cNvPr id="229" name="Rectangle: Rounded Corners 228">
              <a:extLst>
                <a:ext uri="{FF2B5EF4-FFF2-40B4-BE49-F238E27FC236}">
                  <a16:creationId xmlns:a16="http://schemas.microsoft.com/office/drawing/2014/main" id="{965A863C-E4F6-078F-614A-823C7B83B1C1}"/>
                </a:ext>
              </a:extLst>
            </p:cNvPr>
            <p:cNvSpPr/>
            <p:nvPr/>
          </p:nvSpPr>
          <p:spPr>
            <a:xfrm>
              <a:off x="0" y="3404129"/>
              <a:ext cx="2137833" cy="1068916"/>
            </a:xfrm>
            <a:prstGeom prst="roundRect">
              <a:avLst>
                <a:gd name="adj" fmla="val 10000"/>
              </a:avLst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0" name="Rectangle: Rounded Corners 4">
              <a:extLst>
                <a:ext uri="{FF2B5EF4-FFF2-40B4-BE49-F238E27FC236}">
                  <a16:creationId xmlns:a16="http://schemas.microsoft.com/office/drawing/2014/main" id="{D5B9B63B-D8E0-D700-29D6-E28B296A3E8F}"/>
                </a:ext>
              </a:extLst>
            </p:cNvPr>
            <p:cNvSpPr txBox="1"/>
            <p:nvPr/>
          </p:nvSpPr>
          <p:spPr>
            <a:xfrm>
              <a:off x="31307" y="3435436"/>
              <a:ext cx="2075219" cy="1006302"/>
            </a:xfrm>
            <a:prstGeom prst="rect">
              <a:avLst/>
            </a:prstGeom>
            <a:grp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050" tIns="19050" rIns="19050" bIns="19050" numCol="1" spcCol="1270" anchor="ctr" anchorCtr="0">
              <a:noAutofit/>
            </a:bodyPr>
            <a:lstStyle/>
            <a:p>
              <a:pPr marL="0" lvl="0" indent="0" algn="ctr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3000" kern="1200" dirty="0">
                  <a:solidFill>
                    <a:srgbClr val="00746E"/>
                  </a:solidFill>
                </a:rPr>
                <a:t>Exam Schedule</a:t>
              </a:r>
            </a:p>
          </p:txBody>
        </p:sp>
      </p:grp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2F4E66B8-6B87-F9BF-350B-D3187BB68A38}"/>
              </a:ext>
            </a:extLst>
          </p:cNvPr>
          <p:cNvCxnSpPr>
            <a:stCxn id="227" idx="3"/>
            <a:endCxn id="211" idx="1"/>
          </p:cNvCxnSpPr>
          <p:nvPr/>
        </p:nvCxnSpPr>
        <p:spPr>
          <a:xfrm flipV="1">
            <a:off x="2555324" y="2693662"/>
            <a:ext cx="1844151" cy="164671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233">
            <a:extLst>
              <a:ext uri="{FF2B5EF4-FFF2-40B4-BE49-F238E27FC236}">
                <a16:creationId xmlns:a16="http://schemas.microsoft.com/office/drawing/2014/main" id="{43AC17D4-073B-C9B3-C0D1-E29E178A2FB8}"/>
              </a:ext>
            </a:extLst>
          </p:cNvPr>
          <p:cNvCxnSpPr>
            <a:cxnSpLocks/>
            <a:stCxn id="211" idx="2"/>
            <a:endCxn id="229" idx="0"/>
          </p:cNvCxnSpPr>
          <p:nvPr/>
        </p:nvCxnSpPr>
        <p:spPr>
          <a:xfrm>
            <a:off x="5468392" y="3228120"/>
            <a:ext cx="0" cy="352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870E27F6-EE7E-1D5E-4943-DBF90985C4F9}"/>
              </a:ext>
            </a:extLst>
          </p:cNvPr>
          <p:cNvCxnSpPr>
            <a:cxnSpLocks/>
            <a:stCxn id="230" idx="2"/>
            <a:endCxn id="214" idx="0"/>
          </p:cNvCxnSpPr>
          <p:nvPr/>
        </p:nvCxnSpPr>
        <p:spPr>
          <a:xfrm>
            <a:off x="5468392" y="4617974"/>
            <a:ext cx="0" cy="46027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D5C437FE-DB7D-7265-9508-1D362BEACB0D}"/>
              </a:ext>
            </a:extLst>
          </p:cNvPr>
          <p:cNvCxnSpPr>
            <a:cxnSpLocks/>
            <a:stCxn id="215" idx="2"/>
            <a:endCxn id="217" idx="0"/>
          </p:cNvCxnSpPr>
          <p:nvPr/>
        </p:nvCxnSpPr>
        <p:spPr>
          <a:xfrm>
            <a:off x="5468392" y="6115859"/>
            <a:ext cx="0" cy="38352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3" name="Connector: Elbow 242">
            <a:extLst>
              <a:ext uri="{FF2B5EF4-FFF2-40B4-BE49-F238E27FC236}">
                <a16:creationId xmlns:a16="http://schemas.microsoft.com/office/drawing/2014/main" id="{43516EE4-C44A-CFF5-6658-C019C864F70D}"/>
              </a:ext>
            </a:extLst>
          </p:cNvPr>
          <p:cNvCxnSpPr>
            <a:stCxn id="217" idx="3"/>
            <a:endCxn id="169" idx="1"/>
          </p:cNvCxnSpPr>
          <p:nvPr/>
        </p:nvCxnSpPr>
        <p:spPr>
          <a:xfrm flipV="1">
            <a:off x="6537308" y="2665966"/>
            <a:ext cx="1003952" cy="4367880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76E3D05D-55F5-DF55-AF91-C6DE61EF151E}"/>
              </a:ext>
            </a:extLst>
          </p:cNvPr>
          <p:cNvCxnSpPr>
            <a:cxnSpLocks/>
          </p:cNvCxnSpPr>
          <p:nvPr/>
        </p:nvCxnSpPr>
        <p:spPr>
          <a:xfrm>
            <a:off x="8650783" y="3196790"/>
            <a:ext cx="0" cy="352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6" name="Straight Arrow Connector 245">
            <a:extLst>
              <a:ext uri="{FF2B5EF4-FFF2-40B4-BE49-F238E27FC236}">
                <a16:creationId xmlns:a16="http://schemas.microsoft.com/office/drawing/2014/main" id="{9A73BA40-2386-DD8E-F705-50F2C95E8D8F}"/>
              </a:ext>
            </a:extLst>
          </p:cNvPr>
          <p:cNvCxnSpPr>
            <a:cxnSpLocks/>
          </p:cNvCxnSpPr>
          <p:nvPr/>
        </p:nvCxnSpPr>
        <p:spPr>
          <a:xfrm>
            <a:off x="8633622" y="4649258"/>
            <a:ext cx="0" cy="352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C146034D-A888-8C62-30CF-5A15D47EC2FC}"/>
              </a:ext>
            </a:extLst>
          </p:cNvPr>
          <p:cNvCxnSpPr>
            <a:cxnSpLocks/>
          </p:cNvCxnSpPr>
          <p:nvPr/>
        </p:nvCxnSpPr>
        <p:spPr>
          <a:xfrm>
            <a:off x="8633622" y="6147166"/>
            <a:ext cx="0" cy="352245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48" name="Slide Number Placeholder 247">
            <a:extLst>
              <a:ext uri="{FF2B5EF4-FFF2-40B4-BE49-F238E27FC236}">
                <a16:creationId xmlns:a16="http://schemas.microsoft.com/office/drawing/2014/main" id="{B25031A7-BAE8-592F-1589-31161A775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EC8916-23E4-249F-13CB-3E7A8E83C2CB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84994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59B58C8-7543-7B81-9314-1FF93DA615BE}"/>
              </a:ext>
            </a:extLst>
          </p:cNvPr>
          <p:cNvSpPr/>
          <p:nvPr/>
        </p:nvSpPr>
        <p:spPr>
          <a:xfrm>
            <a:off x="3453312" y="926468"/>
            <a:ext cx="4663656" cy="217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D73C1AB-59C5-13DB-A85E-36D71043C1C3}"/>
              </a:ext>
            </a:extLst>
          </p:cNvPr>
          <p:cNvSpPr/>
          <p:nvPr/>
        </p:nvSpPr>
        <p:spPr>
          <a:xfrm>
            <a:off x="4260186" y="1077052"/>
            <a:ext cx="3624608" cy="4022331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  <a:prstDash val="sysDot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90E08-BDEF-B368-45B0-F2258D348805}"/>
              </a:ext>
            </a:extLst>
          </p:cNvPr>
          <p:cNvSpPr/>
          <p:nvPr/>
        </p:nvSpPr>
        <p:spPr>
          <a:xfrm>
            <a:off x="4370017" y="1249837"/>
            <a:ext cx="3401142" cy="374406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B62D57-A8E8-640F-C2A4-5E3368D12E64}"/>
              </a:ext>
            </a:extLst>
          </p:cNvPr>
          <p:cNvSpPr/>
          <p:nvPr/>
        </p:nvSpPr>
        <p:spPr>
          <a:xfrm>
            <a:off x="3479693" y="938132"/>
            <a:ext cx="4663656" cy="21767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AAC0B64-3880-77A1-EC08-2B73F2D2BD6C}"/>
                  </a:ext>
                </a:extLst>
              </p14:cNvPr>
              <p14:cNvContentPartPr/>
              <p14:nvPr/>
            </p14:nvContentPartPr>
            <p14:xfrm>
              <a:off x="4883718" y="36394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AAC0B64-3880-77A1-EC08-2B73F2D2BD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74718" y="36304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xmlns="" Requires="p14 aink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CBCA4A-E927-23CC-B5DE-32B1DD0E679F}"/>
                  </a:ext>
                </a:extLst>
              </p14:cNvPr>
              <p14:cNvContentPartPr/>
              <p14:nvPr/>
            </p14:nvContentPartPr>
            <p14:xfrm>
              <a:off x="8175558" y="3639480"/>
              <a:ext cx="360" cy="36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CBCA4A-E927-23CC-B5DE-32B1DD0E67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57558" y="3531480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4E641-DDE7-5413-D4E6-BA296FA5AB39}"/>
              </a:ext>
            </a:extLst>
          </p:cNvPr>
          <p:cNvGrpSpPr/>
          <p:nvPr/>
        </p:nvGrpSpPr>
        <p:grpSpPr>
          <a:xfrm>
            <a:off x="6088638" y="2811120"/>
            <a:ext cx="269280" cy="118800"/>
            <a:chOff x="6088638" y="3054960"/>
            <a:chExt cx="269280" cy="1188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B1F500D-5EF6-46A9-7A66-13240D09C9CD}"/>
                    </a:ext>
                  </a:extLst>
                </p14:cNvPr>
                <p14:cNvContentPartPr/>
                <p14:nvPr/>
              </p14:nvContentPartPr>
              <p14:xfrm>
                <a:off x="6357558" y="305496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B1F500D-5EF6-46A9-7A66-13240D09C9C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39558" y="294696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900BD47-2484-7494-FA64-702A89495A27}"/>
                    </a:ext>
                  </a:extLst>
                </p14:cNvPr>
                <p14:cNvContentPartPr/>
                <p14:nvPr/>
              </p14:nvContentPartPr>
              <p14:xfrm>
                <a:off x="6088638" y="317340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900BD47-2484-7494-FA64-702A89495A2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70638" y="306540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AE6A46-86F9-B616-3E00-26BE307EBFF5}"/>
              </a:ext>
            </a:extLst>
          </p:cNvPr>
          <p:cNvGrpSpPr/>
          <p:nvPr/>
        </p:nvGrpSpPr>
        <p:grpSpPr>
          <a:xfrm>
            <a:off x="6271518" y="3230520"/>
            <a:ext cx="248040" cy="183240"/>
            <a:chOff x="6271518" y="3474360"/>
            <a:chExt cx="248040" cy="1832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27336F5-346A-9A68-265A-B6492582C803}"/>
                    </a:ext>
                  </a:extLst>
                </p14:cNvPr>
                <p14:cNvContentPartPr/>
                <p14:nvPr/>
              </p14:nvContentPartPr>
              <p14:xfrm>
                <a:off x="6271518" y="3474360"/>
                <a:ext cx="360" cy="3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27336F5-346A-9A68-265A-B6492582C80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253518" y="336636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xmlns="" Requires="p14 aink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4C1E30D-9AE0-B0FE-FADE-B5B4B83F6B25}"/>
                    </a:ext>
                  </a:extLst>
                </p14:cNvPr>
                <p14:cNvContentPartPr/>
                <p14:nvPr/>
              </p14:nvContentPartPr>
              <p14:xfrm>
                <a:off x="6519198" y="3657240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4C1E30D-9AE0-B0FE-FADE-B5B4B83F6B2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501198" y="3549240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003488A5-BC81-534C-D8D7-62EA43919C38}"/>
              </a:ext>
            </a:extLst>
          </p:cNvPr>
          <p:cNvSpPr/>
          <p:nvPr/>
        </p:nvSpPr>
        <p:spPr>
          <a:xfrm>
            <a:off x="4724839" y="1974093"/>
            <a:ext cx="2727596" cy="2711838"/>
          </a:xfrm>
          <a:prstGeom prst="ellipse">
            <a:avLst/>
          </a:prstGeom>
          <a:solidFill>
            <a:srgbClr val="A4F6DB"/>
          </a:solidFill>
          <a:ln>
            <a:solidFill>
              <a:srgbClr val="50EEB9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B9B1D76-300A-8772-5139-2D37F2A6A26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790" y="2289801"/>
            <a:ext cx="2016420" cy="2061836"/>
          </a:xfrm>
          <a:prstGeom prst="rect">
            <a:avLst/>
          </a:prstGeom>
        </p:spPr>
      </p:pic>
      <p:sp>
        <p:nvSpPr>
          <p:cNvPr id="49" name="Oval 48">
            <a:extLst>
              <a:ext uri="{FF2B5EF4-FFF2-40B4-BE49-F238E27FC236}">
                <a16:creationId xmlns:a16="http://schemas.microsoft.com/office/drawing/2014/main" id="{E62EEEF2-7008-94F0-DE63-F36EB7B2EEEE}"/>
              </a:ext>
            </a:extLst>
          </p:cNvPr>
          <p:cNvSpPr/>
          <p:nvPr/>
        </p:nvSpPr>
        <p:spPr>
          <a:xfrm>
            <a:off x="2797401" y="2760570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5E47E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1" name="Minus Sign 50">
            <a:extLst>
              <a:ext uri="{FF2B5EF4-FFF2-40B4-BE49-F238E27FC236}">
                <a16:creationId xmlns:a16="http://schemas.microsoft.com/office/drawing/2014/main" id="{A00FEDF7-F235-396D-38E7-3EE3B0B4800E}"/>
              </a:ext>
            </a:extLst>
          </p:cNvPr>
          <p:cNvSpPr/>
          <p:nvPr/>
        </p:nvSpPr>
        <p:spPr>
          <a:xfrm>
            <a:off x="3479693" y="3042552"/>
            <a:ext cx="880164" cy="249639"/>
          </a:xfrm>
          <a:prstGeom prst="mathMinus">
            <a:avLst/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58DB365-0B85-8E71-FE72-E73FB0B5322D}"/>
              </a:ext>
            </a:extLst>
          </p:cNvPr>
          <p:cNvSpPr/>
          <p:nvPr/>
        </p:nvSpPr>
        <p:spPr>
          <a:xfrm>
            <a:off x="4250026" y="3104810"/>
            <a:ext cx="126588" cy="125710"/>
          </a:xfrm>
          <a:prstGeom prst="ellipse">
            <a:avLst/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18B9B37-E1EC-F16F-5693-54455183D42C}"/>
              </a:ext>
            </a:extLst>
          </p:cNvPr>
          <p:cNvSpPr/>
          <p:nvPr/>
        </p:nvSpPr>
        <p:spPr>
          <a:xfrm>
            <a:off x="5628610" y="5820529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85DDDF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4" name="Minus Sign 53">
            <a:extLst>
              <a:ext uri="{FF2B5EF4-FFF2-40B4-BE49-F238E27FC236}">
                <a16:creationId xmlns:a16="http://schemas.microsoft.com/office/drawing/2014/main" id="{87E7252F-9C35-23AB-B925-A5A4B78F6C25}"/>
              </a:ext>
            </a:extLst>
          </p:cNvPr>
          <p:cNvSpPr/>
          <p:nvPr/>
        </p:nvSpPr>
        <p:spPr>
          <a:xfrm rot="16200000">
            <a:off x="5576431" y="5340983"/>
            <a:ext cx="880164" cy="249639"/>
          </a:xfrm>
          <a:prstGeom prst="mathMinus">
            <a:avLst/>
          </a:prstGeom>
          <a:solidFill>
            <a:srgbClr val="85DDDF"/>
          </a:solidFill>
          <a:ln>
            <a:solidFill>
              <a:srgbClr val="85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265570E-649D-9E67-B328-50F914A1EA31}"/>
              </a:ext>
            </a:extLst>
          </p:cNvPr>
          <p:cNvSpPr/>
          <p:nvPr/>
        </p:nvSpPr>
        <p:spPr>
          <a:xfrm>
            <a:off x="5953219" y="5022864"/>
            <a:ext cx="126588" cy="125710"/>
          </a:xfrm>
          <a:prstGeom prst="ellipse">
            <a:avLst/>
          </a:prstGeom>
          <a:solidFill>
            <a:srgbClr val="85DDDF"/>
          </a:solidFill>
          <a:ln>
            <a:solidFill>
              <a:srgbClr val="85DDD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25F19ED-681D-E635-2629-69CEEC7CC4EB}"/>
              </a:ext>
            </a:extLst>
          </p:cNvPr>
          <p:cNvSpPr txBox="1"/>
          <p:nvPr/>
        </p:nvSpPr>
        <p:spPr>
          <a:xfrm>
            <a:off x="7363" y="3012083"/>
            <a:ext cx="273205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rgbClr val="482FE1"/>
                </a:solidFill>
                <a:latin typeface="Californian FB" panose="0207040306080B030204" pitchFamily="18" charset="0"/>
              </a:rPr>
              <a:t>Question Bank   </a:t>
            </a:r>
          </a:p>
          <a:p>
            <a:pPr algn="r"/>
            <a:r>
              <a:rPr lang="en-IN" sz="15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Management Approved Question</a:t>
            </a:r>
            <a:endParaRPr lang="en-IN" sz="2000" b="1" dirty="0">
              <a:latin typeface="Californian FB" panose="0207040306080B0302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A77F5A9-2267-3A51-C42F-84432304E1E4}"/>
              </a:ext>
            </a:extLst>
          </p:cNvPr>
          <p:cNvSpPr txBox="1"/>
          <p:nvPr/>
        </p:nvSpPr>
        <p:spPr>
          <a:xfrm>
            <a:off x="4611604" y="6761438"/>
            <a:ext cx="284183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rgbClr val="0ED8CE"/>
                </a:solidFill>
                <a:latin typeface="Californian FB" panose="0207040306080B030204" pitchFamily="18" charset="0"/>
              </a:rPr>
              <a:t>Job Profile</a:t>
            </a: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Job Profile Wise Question</a:t>
            </a:r>
          </a:p>
          <a:p>
            <a:pPr algn="ct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Like Standard 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45A2CE5-AFFC-7B1A-DF45-9A92002F06DC}"/>
              </a:ext>
            </a:extLst>
          </p:cNvPr>
          <p:cNvSpPr/>
          <p:nvPr/>
        </p:nvSpPr>
        <p:spPr>
          <a:xfrm>
            <a:off x="7433504" y="5154521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E12BE5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59" name="Minus Sign 58">
            <a:extLst>
              <a:ext uri="{FF2B5EF4-FFF2-40B4-BE49-F238E27FC236}">
                <a16:creationId xmlns:a16="http://schemas.microsoft.com/office/drawing/2014/main" id="{839A4A1D-776C-40EF-6ED5-E1CEB1700BF0}"/>
              </a:ext>
            </a:extLst>
          </p:cNvPr>
          <p:cNvSpPr/>
          <p:nvPr/>
        </p:nvSpPr>
        <p:spPr>
          <a:xfrm rot="13676384">
            <a:off x="6836220" y="4928666"/>
            <a:ext cx="880164" cy="249639"/>
          </a:xfrm>
          <a:prstGeom prst="mathMinus">
            <a:avLst/>
          </a:prstGeom>
          <a:solidFill>
            <a:srgbClr val="E12BE5"/>
          </a:solidFill>
          <a:ln>
            <a:solidFill>
              <a:srgbClr val="E12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FF37076-6CC9-7A89-8CA4-1CEC68E58A31}"/>
              </a:ext>
            </a:extLst>
          </p:cNvPr>
          <p:cNvSpPr/>
          <p:nvPr/>
        </p:nvSpPr>
        <p:spPr>
          <a:xfrm>
            <a:off x="6948148" y="4703330"/>
            <a:ext cx="126588" cy="125710"/>
          </a:xfrm>
          <a:prstGeom prst="ellipse">
            <a:avLst/>
          </a:prstGeom>
          <a:solidFill>
            <a:srgbClr val="E12BE5"/>
          </a:solidFill>
          <a:ln>
            <a:solidFill>
              <a:srgbClr val="E12B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13C00B0-61C6-D8A4-82F7-8AB57F09DA6C}"/>
              </a:ext>
            </a:extLst>
          </p:cNvPr>
          <p:cNvSpPr/>
          <p:nvPr/>
        </p:nvSpPr>
        <p:spPr>
          <a:xfrm>
            <a:off x="8231163" y="4158971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F9F93D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3" name="Minus Sign 62">
            <a:extLst>
              <a:ext uri="{FF2B5EF4-FFF2-40B4-BE49-F238E27FC236}">
                <a16:creationId xmlns:a16="http://schemas.microsoft.com/office/drawing/2014/main" id="{F1080123-9CC0-A80F-22E2-209602E4EA20}"/>
              </a:ext>
            </a:extLst>
          </p:cNvPr>
          <p:cNvSpPr/>
          <p:nvPr/>
        </p:nvSpPr>
        <p:spPr>
          <a:xfrm rot="12342793">
            <a:off x="7525492" y="4130136"/>
            <a:ext cx="880164" cy="249639"/>
          </a:xfrm>
          <a:prstGeom prst="mathMinus">
            <a:avLst/>
          </a:prstGeom>
          <a:solidFill>
            <a:srgbClr val="F9F93D"/>
          </a:solidFill>
          <a:ln>
            <a:solidFill>
              <a:srgbClr val="F9F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9389BA4-172E-1C4C-DBB2-8534C022321E}"/>
              </a:ext>
            </a:extLst>
          </p:cNvPr>
          <p:cNvSpPr/>
          <p:nvPr/>
        </p:nvSpPr>
        <p:spPr>
          <a:xfrm>
            <a:off x="7558581" y="4006104"/>
            <a:ext cx="126588" cy="125710"/>
          </a:xfrm>
          <a:prstGeom prst="ellipse">
            <a:avLst/>
          </a:prstGeom>
          <a:solidFill>
            <a:srgbClr val="F9F93D"/>
          </a:solidFill>
          <a:ln>
            <a:solidFill>
              <a:srgbClr val="F9F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1FAEA1C-65CB-CC0D-AC0B-1B2433E16827}"/>
              </a:ext>
            </a:extLst>
          </p:cNvPr>
          <p:cNvSpPr/>
          <p:nvPr/>
        </p:nvSpPr>
        <p:spPr>
          <a:xfrm>
            <a:off x="8540815" y="2760570"/>
            <a:ext cx="807823" cy="813601"/>
          </a:xfrm>
          <a:prstGeom prst="ellipse">
            <a:avLst/>
          </a:prstGeom>
          <a:solidFill>
            <a:schemeClr val="bg1"/>
          </a:solidFill>
          <a:ln w="76200">
            <a:solidFill>
              <a:srgbClr val="12EE7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6" name="Minus Sign 65">
            <a:extLst>
              <a:ext uri="{FF2B5EF4-FFF2-40B4-BE49-F238E27FC236}">
                <a16:creationId xmlns:a16="http://schemas.microsoft.com/office/drawing/2014/main" id="{AD81E7A9-B42E-ED9F-0AA4-DED486C2D10E}"/>
              </a:ext>
            </a:extLst>
          </p:cNvPr>
          <p:cNvSpPr/>
          <p:nvPr/>
        </p:nvSpPr>
        <p:spPr>
          <a:xfrm>
            <a:off x="7765406" y="3044596"/>
            <a:ext cx="880164" cy="249639"/>
          </a:xfrm>
          <a:prstGeom prst="mathMinus">
            <a:avLst/>
          </a:prstGeom>
          <a:solidFill>
            <a:srgbClr val="12EE76"/>
          </a:solidFill>
          <a:ln>
            <a:solidFill>
              <a:srgbClr val="12E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01FFE34-6037-74BC-6223-FF6BA3999612}"/>
              </a:ext>
            </a:extLst>
          </p:cNvPr>
          <p:cNvSpPr/>
          <p:nvPr/>
        </p:nvSpPr>
        <p:spPr>
          <a:xfrm>
            <a:off x="7753465" y="3108601"/>
            <a:ext cx="126588" cy="125710"/>
          </a:xfrm>
          <a:prstGeom prst="ellipse">
            <a:avLst/>
          </a:prstGeom>
          <a:solidFill>
            <a:srgbClr val="12EE76"/>
          </a:solidFill>
          <a:ln>
            <a:solidFill>
              <a:srgbClr val="12EE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D34F530-F2C7-8973-A19D-F82905330DF8}"/>
              </a:ext>
            </a:extLst>
          </p:cNvPr>
          <p:cNvSpPr txBox="1"/>
          <p:nvPr/>
        </p:nvSpPr>
        <p:spPr>
          <a:xfrm>
            <a:off x="8143349" y="5717877"/>
            <a:ext cx="243874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E12BE5"/>
                </a:solidFill>
                <a:latin typeface="Californian FB" panose="0207040306080B030204" pitchFamily="18" charset="0"/>
              </a:rPr>
              <a:t>System /(Subject)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Subject wise Question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6485192-61AE-0BD7-0B89-E1664356857D}"/>
              </a:ext>
            </a:extLst>
          </p:cNvPr>
          <p:cNvSpPr txBox="1"/>
          <p:nvPr/>
        </p:nvSpPr>
        <p:spPr>
          <a:xfrm>
            <a:off x="9276259" y="4224543"/>
            <a:ext cx="29083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C000"/>
                </a:solidFill>
                <a:latin typeface="Californian FB" panose="0207040306080B030204" pitchFamily="18" charset="0"/>
              </a:rPr>
              <a:t>Question Level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4 type level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Easy, Medium, 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Hard, Challenging </a:t>
            </a:r>
            <a:endParaRPr lang="en-IN" sz="3600" b="1" dirty="0">
              <a:latin typeface="Californian FB" panose="0207040306080B030204" pitchFamily="18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ECD9FDA-720F-2F9C-8B09-72F903906260}"/>
              </a:ext>
            </a:extLst>
          </p:cNvPr>
          <p:cNvSpPr txBox="1"/>
          <p:nvPr/>
        </p:nvSpPr>
        <p:spPr>
          <a:xfrm>
            <a:off x="9664114" y="2637011"/>
            <a:ext cx="24301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12EE76"/>
                </a:solidFill>
                <a:latin typeface="Californian FB" panose="0207040306080B030204" pitchFamily="18" charset="0"/>
              </a:rPr>
              <a:t>Exam Type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4 type exam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Written, Practical</a:t>
            </a:r>
          </a:p>
          <a:p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Video Exam, Promotions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9888A80-F08C-575E-8635-E2C77B4630CF}"/>
              </a:ext>
            </a:extLst>
          </p:cNvPr>
          <p:cNvSpPr/>
          <p:nvPr/>
        </p:nvSpPr>
        <p:spPr>
          <a:xfrm>
            <a:off x="3191255" y="4266760"/>
            <a:ext cx="807823" cy="813601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41F056-C11A-A719-DBBE-4245FECA4304}"/>
              </a:ext>
            </a:extLst>
          </p:cNvPr>
          <p:cNvSpPr txBox="1"/>
          <p:nvPr/>
        </p:nvSpPr>
        <p:spPr>
          <a:xfrm>
            <a:off x="269162" y="4674138"/>
            <a:ext cx="27394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Question Type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Option /MCQ Question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Image Selection Question</a:t>
            </a:r>
            <a:endParaRPr lang="en-IN" sz="2000" b="1" dirty="0">
              <a:latin typeface="Californian FB" panose="0207040306080B030204" pitchFamily="18" charset="0"/>
            </a:endParaRP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7A4D9AE6-1E5A-752E-C0F3-9E8BF19EF51C}"/>
              </a:ext>
            </a:extLst>
          </p:cNvPr>
          <p:cNvSpPr/>
          <p:nvPr/>
        </p:nvSpPr>
        <p:spPr>
          <a:xfrm rot="19862753">
            <a:off x="3838584" y="4207418"/>
            <a:ext cx="880164" cy="249639"/>
          </a:xfrm>
          <a:prstGeom prst="mathMinus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06D5C6-3C81-2F8C-2329-4AAAF476668E}"/>
              </a:ext>
            </a:extLst>
          </p:cNvPr>
          <p:cNvSpPr/>
          <p:nvPr/>
        </p:nvSpPr>
        <p:spPr>
          <a:xfrm>
            <a:off x="4516174" y="4087205"/>
            <a:ext cx="126588" cy="12571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A23C695-ACA4-4AAF-1F83-5B9E1F1E0614}"/>
              </a:ext>
            </a:extLst>
          </p:cNvPr>
          <p:cNvSpPr/>
          <p:nvPr/>
        </p:nvSpPr>
        <p:spPr>
          <a:xfrm>
            <a:off x="4000484" y="5366132"/>
            <a:ext cx="807823" cy="813601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F6DC7-D297-7991-F2A1-0A4FD8ACD81D}"/>
              </a:ext>
            </a:extLst>
          </p:cNvPr>
          <p:cNvSpPr txBox="1"/>
          <p:nvPr/>
        </p:nvSpPr>
        <p:spPr>
          <a:xfrm>
            <a:off x="1136262" y="6229484"/>
            <a:ext cx="31424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b="1" dirty="0">
                <a:solidFill>
                  <a:srgbClr val="FFC000"/>
                </a:solidFill>
                <a:latin typeface="Californian FB" panose="0207040306080B030204" pitchFamily="18" charset="0"/>
              </a:rPr>
              <a:t>Question Review Option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Schedule of Question Revise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Ineffective Question Option</a:t>
            </a:r>
          </a:p>
          <a:p>
            <a:pPr algn="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Rev. Reminder</a:t>
            </a:r>
            <a:endParaRPr lang="en-IN" sz="2000" b="1" dirty="0">
              <a:latin typeface="Californian FB" panose="0207040306080B030204" pitchFamily="18" charset="0"/>
            </a:endParaRPr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3F980C09-79AD-B59F-4670-B81B452723E3}"/>
              </a:ext>
            </a:extLst>
          </p:cNvPr>
          <p:cNvSpPr/>
          <p:nvPr/>
        </p:nvSpPr>
        <p:spPr>
          <a:xfrm rot="18672084">
            <a:off x="4441235" y="5056916"/>
            <a:ext cx="1018471" cy="249639"/>
          </a:xfrm>
          <a:prstGeom prst="mathMinus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5A8EDAE-DF53-FA2B-E488-96E810B51958}"/>
              </a:ext>
            </a:extLst>
          </p:cNvPr>
          <p:cNvSpPr/>
          <p:nvPr/>
        </p:nvSpPr>
        <p:spPr>
          <a:xfrm>
            <a:off x="5170610" y="4778926"/>
            <a:ext cx="126588" cy="125710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2CD71D2-C032-94A8-455C-393CABB589F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133" y="2883218"/>
            <a:ext cx="530182" cy="53018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2CB2B2D-7150-E9C5-F79B-9C792FC90F2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08" y="5984559"/>
            <a:ext cx="500239" cy="50023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3E84269-E8C3-76C2-2D0F-BFC7BFB8A6B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61" y="5312140"/>
            <a:ext cx="567497" cy="5350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760B389-68EA-BBB1-8761-702093563F1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344" y="4297933"/>
            <a:ext cx="542322" cy="5423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0C94E03-51E9-4BE8-63E9-2EB229857FD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2203" y="2932463"/>
            <a:ext cx="480937" cy="4809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E9FBE-8E0E-8B6A-43E7-F5DFE89C698B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Flowchart Question Bank</a:t>
            </a:r>
          </a:p>
        </p:txBody>
      </p:sp>
      <p:sp>
        <p:nvSpPr>
          <p:cNvPr id="111" name="Slide Number Placeholder 110">
            <a:extLst>
              <a:ext uri="{FF2B5EF4-FFF2-40B4-BE49-F238E27FC236}">
                <a16:creationId xmlns:a16="http://schemas.microsoft.com/office/drawing/2014/main" id="{D84D2941-A0C0-C7F5-2B6D-FC5196FE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510EEF-2108-14A2-5E90-3AF76713961C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29219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8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1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4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0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 animBg="1"/>
      <p:bldP spid="22" grpId="0" animBg="1"/>
      <p:bldP spid="51" grpId="0" animBg="1"/>
      <p:bldP spid="52" grpId="0" animBg="1"/>
      <p:bldP spid="54" grpId="0" animBg="1"/>
      <p:bldP spid="55" grpId="0" animBg="1"/>
      <p:bldP spid="56" grpId="0"/>
      <p:bldP spid="57" grpId="0"/>
      <p:bldP spid="59" grpId="0" animBg="1"/>
      <p:bldP spid="60" grpId="0" animBg="1"/>
      <p:bldP spid="63" grpId="0" animBg="1"/>
      <p:bldP spid="64" grpId="0" animBg="1"/>
      <p:bldP spid="66" grpId="0" animBg="1"/>
      <p:bldP spid="67" grpId="0" animBg="1"/>
      <p:bldP spid="68" grpId="0"/>
      <p:bldP spid="69" grpId="0"/>
      <p:bldP spid="70" grpId="0"/>
      <p:bldP spid="11" grpId="0"/>
      <p:bldP spid="18" grpId="0" animBg="1"/>
      <p:bldP spid="23" grpId="0" animBg="1"/>
      <p:bldP spid="29" grpId="0"/>
      <p:bldP spid="32" grpId="0" animBg="1"/>
      <p:bldP spid="3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E7E932-228F-10D5-BA17-B78DDDE51F1E}"/>
              </a:ext>
            </a:extLst>
          </p:cNvPr>
          <p:cNvSpPr txBox="1"/>
          <p:nvPr/>
        </p:nvSpPr>
        <p:spPr>
          <a:xfrm>
            <a:off x="5168" y="1034939"/>
            <a:ext cx="1219199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Question Type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88B0B-1DE4-71EF-9952-7692B75E37B1}"/>
              </a:ext>
            </a:extLst>
          </p:cNvPr>
          <p:cNvSpPr txBox="1"/>
          <p:nvPr/>
        </p:nvSpPr>
        <p:spPr>
          <a:xfrm>
            <a:off x="155575" y="1797831"/>
            <a:ext cx="55401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n w="0">
                  <a:solidFill>
                    <a:srgbClr val="00A19B"/>
                  </a:solidFill>
                </a:ln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MCQ Type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025FB1B-9271-68B5-331F-8DBD318030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15" y="2353545"/>
            <a:ext cx="2727230" cy="5465926"/>
          </a:xfrm>
          <a:prstGeom prst="rect">
            <a:avLst/>
          </a:prstGeom>
        </p:spPr>
      </p:pic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5441D5D-0835-22AA-ED51-D6B970DD48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59794"/>
              </p:ext>
            </p:extLst>
          </p:nvPr>
        </p:nvGraphicFramePr>
        <p:xfrm>
          <a:off x="7615741" y="2377439"/>
          <a:ext cx="2703513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Bitmap Image" r:id="rId8" imgW="15859080" imgH="31784760" progId="PBrush">
                  <p:embed/>
                </p:oleObj>
              </mc:Choice>
              <mc:Fallback>
                <p:oleObj name="Bitmap Image" r:id="rId8" imgW="15859080" imgH="31784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15741" y="2377439"/>
                        <a:ext cx="2703513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2695B4DE-FD66-9343-98E2-02839B6FB55C}"/>
              </a:ext>
            </a:extLst>
          </p:cNvPr>
          <p:cNvSpPr txBox="1"/>
          <p:nvPr/>
        </p:nvSpPr>
        <p:spPr>
          <a:xfrm>
            <a:off x="6096000" y="1797831"/>
            <a:ext cx="5540188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ln w="0">
                  <a:solidFill>
                    <a:srgbClr val="00A19B"/>
                  </a:solidFill>
                </a:ln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Image Selection Type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FB0653-AF19-572E-34E9-13317F8B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936E6-F8CB-2D4F-9B2C-4B72474E67E4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0135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Interview Details</a:t>
            </a:r>
            <a:endParaRPr lang="en-IN" sz="44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306654-5F83-8717-EE12-EE2CA0E68954}"/>
              </a:ext>
            </a:extLst>
          </p:cNvPr>
          <p:cNvSpPr txBox="1"/>
          <p:nvPr/>
        </p:nvSpPr>
        <p:spPr>
          <a:xfrm>
            <a:off x="1" y="104777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Select Job Profile</a:t>
            </a:r>
            <a:endParaRPr lang="en-IN" sz="2800" b="1" dirty="0">
              <a:latin typeface="Californian FB" panose="0207040306080B030204" pitchFamily="18" charset="0"/>
            </a:endParaRPr>
          </a:p>
        </p:txBody>
      </p:sp>
      <p:sp>
        <p:nvSpPr>
          <p:cNvPr id="34" name="Rounded Rectangle 37">
            <a:extLst>
              <a:ext uri="{FF2B5EF4-FFF2-40B4-BE49-F238E27FC236}">
                <a16:creationId xmlns:a16="http://schemas.microsoft.com/office/drawing/2014/main" id="{06589C64-E2E6-AE27-97D4-406492251318}"/>
              </a:ext>
            </a:extLst>
          </p:cNvPr>
          <p:cNvSpPr/>
          <p:nvPr/>
        </p:nvSpPr>
        <p:spPr>
          <a:xfrm>
            <a:off x="388184" y="3420229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3" name="Rounded Rectangle 39">
            <a:extLst>
              <a:ext uri="{FF2B5EF4-FFF2-40B4-BE49-F238E27FC236}">
                <a16:creationId xmlns:a16="http://schemas.microsoft.com/office/drawing/2014/main" id="{08026EA9-8714-86CD-42AC-82500F97986F}"/>
              </a:ext>
            </a:extLst>
          </p:cNvPr>
          <p:cNvSpPr/>
          <p:nvPr/>
        </p:nvSpPr>
        <p:spPr>
          <a:xfrm>
            <a:off x="462612" y="436652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Select Job Profile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4" name="Rounded Rectangle 40">
            <a:extLst>
              <a:ext uri="{FF2B5EF4-FFF2-40B4-BE49-F238E27FC236}">
                <a16:creationId xmlns:a16="http://schemas.microsoft.com/office/drawing/2014/main" id="{F854DC8A-AACF-CD61-2813-F7310438A4B2}"/>
              </a:ext>
            </a:extLst>
          </p:cNvPr>
          <p:cNvSpPr/>
          <p:nvPr/>
        </p:nvSpPr>
        <p:spPr>
          <a:xfrm>
            <a:off x="3442091" y="1474304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ounded Rectangle 41">
            <a:extLst>
              <a:ext uri="{FF2B5EF4-FFF2-40B4-BE49-F238E27FC236}">
                <a16:creationId xmlns:a16="http://schemas.microsoft.com/office/drawing/2014/main" id="{EA47FF25-F009-ECAA-260D-248E1041BC5E}"/>
              </a:ext>
            </a:extLst>
          </p:cNvPr>
          <p:cNvSpPr/>
          <p:nvPr/>
        </p:nvSpPr>
        <p:spPr>
          <a:xfrm>
            <a:off x="3516519" y="2420602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Marketing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59" name="Rounded Rectangle 43">
            <a:extLst>
              <a:ext uri="{FF2B5EF4-FFF2-40B4-BE49-F238E27FC236}">
                <a16:creationId xmlns:a16="http://schemas.microsoft.com/office/drawing/2014/main" id="{860DC2C9-9033-1E95-5CE9-201A1D61B03D}"/>
              </a:ext>
            </a:extLst>
          </p:cNvPr>
          <p:cNvSpPr/>
          <p:nvPr/>
        </p:nvSpPr>
        <p:spPr>
          <a:xfrm>
            <a:off x="3442091" y="3026682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Rounded Rectangle 44">
            <a:extLst>
              <a:ext uri="{FF2B5EF4-FFF2-40B4-BE49-F238E27FC236}">
                <a16:creationId xmlns:a16="http://schemas.microsoft.com/office/drawing/2014/main" id="{20FA348A-3E8F-FD1C-4DD7-A9DA21D2734B}"/>
              </a:ext>
            </a:extLst>
          </p:cNvPr>
          <p:cNvSpPr/>
          <p:nvPr/>
        </p:nvSpPr>
        <p:spPr>
          <a:xfrm>
            <a:off x="3516519" y="397298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Utility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A627280-54AA-A5A9-DCEE-1EE87EF67F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0" y="3503304"/>
            <a:ext cx="849274" cy="849274"/>
          </a:xfrm>
          <a:prstGeom prst="rect">
            <a:avLst/>
          </a:prstGeom>
          <a:solidFill>
            <a:srgbClr val="00A19B"/>
          </a:solidFill>
          <a:ln>
            <a:solidFill>
              <a:schemeClr val="bg1"/>
            </a:solidFill>
          </a:ln>
        </p:spPr>
      </p:pic>
      <p:sp>
        <p:nvSpPr>
          <p:cNvPr id="65" name="Rounded Rectangle 43">
            <a:extLst>
              <a:ext uri="{FF2B5EF4-FFF2-40B4-BE49-F238E27FC236}">
                <a16:creationId xmlns:a16="http://schemas.microsoft.com/office/drawing/2014/main" id="{63C9322B-A5D4-CF8A-29E3-FFCC6615BA98}"/>
              </a:ext>
            </a:extLst>
          </p:cNvPr>
          <p:cNvSpPr/>
          <p:nvPr/>
        </p:nvSpPr>
        <p:spPr>
          <a:xfrm>
            <a:off x="3436775" y="6355367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Rounded Rectangle 44">
            <a:extLst>
              <a:ext uri="{FF2B5EF4-FFF2-40B4-BE49-F238E27FC236}">
                <a16:creationId xmlns:a16="http://schemas.microsoft.com/office/drawing/2014/main" id="{098792C7-64B0-01C3-D00E-6ADDBD807FB2}"/>
              </a:ext>
            </a:extLst>
          </p:cNvPr>
          <p:cNvSpPr/>
          <p:nvPr/>
        </p:nvSpPr>
        <p:spPr>
          <a:xfrm>
            <a:off x="3511203" y="730166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Production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B65558-AB67-51FB-23E2-BB4509F26D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96" y="1507691"/>
            <a:ext cx="876564" cy="8765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AF846C-5ABF-EA2D-B80F-F1C5A0264A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86" y="3073555"/>
            <a:ext cx="845185" cy="8955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AC4BAE3-EF0A-C6F5-BA28-D7C2065F53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65" y="6411330"/>
            <a:ext cx="843280" cy="843280"/>
          </a:xfrm>
          <a:prstGeom prst="rect">
            <a:avLst/>
          </a:prstGeom>
        </p:spPr>
      </p:pic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179BDBFF-33EF-DAF0-6404-82B61119767C}"/>
              </a:ext>
            </a:extLst>
          </p:cNvPr>
          <p:cNvSpPr/>
          <p:nvPr/>
        </p:nvSpPr>
        <p:spPr>
          <a:xfrm>
            <a:off x="5361268" y="1843345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Arrow: Striped Right 67">
            <a:extLst>
              <a:ext uri="{FF2B5EF4-FFF2-40B4-BE49-F238E27FC236}">
                <a16:creationId xmlns:a16="http://schemas.microsoft.com/office/drawing/2014/main" id="{C6B6895F-2973-6275-E2A4-D3CF10495EB5}"/>
              </a:ext>
            </a:extLst>
          </p:cNvPr>
          <p:cNvSpPr/>
          <p:nvPr/>
        </p:nvSpPr>
        <p:spPr>
          <a:xfrm>
            <a:off x="5361268" y="3395723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9" name="Arrow: Striped Right 68">
            <a:extLst>
              <a:ext uri="{FF2B5EF4-FFF2-40B4-BE49-F238E27FC236}">
                <a16:creationId xmlns:a16="http://schemas.microsoft.com/office/drawing/2014/main" id="{5AFFDF86-E0C1-7C84-743C-542474115017}"/>
              </a:ext>
            </a:extLst>
          </p:cNvPr>
          <p:cNvSpPr/>
          <p:nvPr/>
        </p:nvSpPr>
        <p:spPr>
          <a:xfrm>
            <a:off x="5371428" y="6756485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4861B1-5BCA-7798-EAED-C83E309A25BD}"/>
              </a:ext>
            </a:extLst>
          </p:cNvPr>
          <p:cNvSpPr txBox="1"/>
          <p:nvPr/>
        </p:nvSpPr>
        <p:spPr>
          <a:xfrm>
            <a:off x="7255460" y="1868032"/>
            <a:ext cx="4288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State GM 	      Leader 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Executive 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4655ABB-209F-8918-8377-A4AE6ABDD611}"/>
              </a:ext>
            </a:extLst>
          </p:cNvPr>
          <p:cNvSpPr txBox="1"/>
          <p:nvPr/>
        </p:nvSpPr>
        <p:spPr>
          <a:xfrm>
            <a:off x="7259825" y="4402140"/>
            <a:ext cx="16546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Purchaser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Accountant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Design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System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7E9D5D0-F9EF-9B69-D751-2F09C66FA53E}"/>
              </a:ext>
            </a:extLst>
          </p:cNvPr>
          <p:cNvSpPr txBox="1"/>
          <p:nvPr/>
        </p:nvSpPr>
        <p:spPr>
          <a:xfrm>
            <a:off x="9495025" y="4402140"/>
            <a:ext cx="10358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IT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HR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Admin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PPC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3AF080C-F544-9882-0B8A-15F4E378CCC8}"/>
              </a:ext>
            </a:extLst>
          </p:cNvPr>
          <p:cNvSpPr txBox="1"/>
          <p:nvPr/>
        </p:nvSpPr>
        <p:spPr>
          <a:xfrm>
            <a:off x="7259825" y="6010341"/>
            <a:ext cx="211468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>
                <a:solidFill>
                  <a:srgbClr val="00A19B"/>
                </a:solidFill>
                <a:latin typeface="Californian FB" panose="0207040306080B030204" pitchFamily="18" charset="0"/>
              </a:rPr>
              <a:t>Production Leader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Winder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Fitter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Helper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Store Keeper</a:t>
            </a:r>
          </a:p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7BB8D93-DD58-63F4-39A6-8D7E318A15A8}"/>
              </a:ext>
            </a:extLst>
          </p:cNvPr>
          <p:cNvSpPr txBox="1"/>
          <p:nvPr/>
        </p:nvSpPr>
        <p:spPr>
          <a:xfrm>
            <a:off x="9495025" y="5989555"/>
            <a:ext cx="20489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QC inspector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Welder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CNC Operator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Lath Operator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Press Operator</a:t>
            </a:r>
          </a:p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80A269-6641-7CC5-427A-CCAD9694CE3E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312677" y="4074132"/>
            <a:ext cx="506005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357C39B-4BE2-614A-76CE-51F9FF7C403D}"/>
              </a:ext>
            </a:extLst>
          </p:cNvPr>
          <p:cNvCxnSpPr>
            <a:cxnSpLocks/>
          </p:cNvCxnSpPr>
          <p:nvPr/>
        </p:nvCxnSpPr>
        <p:spPr>
          <a:xfrm>
            <a:off x="2817110" y="2128348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526E744-5F7F-B936-8665-2C86D153DE3B}"/>
              </a:ext>
            </a:extLst>
          </p:cNvPr>
          <p:cNvCxnSpPr>
            <a:cxnSpLocks/>
          </p:cNvCxnSpPr>
          <p:nvPr/>
        </p:nvCxnSpPr>
        <p:spPr>
          <a:xfrm flipH="1" flipV="1">
            <a:off x="2800542" y="2128206"/>
            <a:ext cx="5279" cy="1970662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0A45DC9-BE43-9037-637B-24DA7F33DA0A}"/>
              </a:ext>
            </a:extLst>
          </p:cNvPr>
          <p:cNvCxnSpPr>
            <a:cxnSpLocks/>
          </p:cNvCxnSpPr>
          <p:nvPr/>
        </p:nvCxnSpPr>
        <p:spPr>
          <a:xfrm>
            <a:off x="2817110" y="3680584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29D2656-9552-436B-42A5-C4F06B0F592E}"/>
              </a:ext>
            </a:extLst>
          </p:cNvPr>
          <p:cNvCxnSpPr>
            <a:cxnSpLocks/>
          </p:cNvCxnSpPr>
          <p:nvPr/>
        </p:nvCxnSpPr>
        <p:spPr>
          <a:xfrm flipV="1">
            <a:off x="2804283" y="3847273"/>
            <a:ext cx="146" cy="607029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65634E4-AC26-BDC6-7F76-47F938D157FE}"/>
              </a:ext>
            </a:extLst>
          </p:cNvPr>
          <p:cNvCxnSpPr>
            <a:cxnSpLocks/>
          </p:cNvCxnSpPr>
          <p:nvPr/>
        </p:nvCxnSpPr>
        <p:spPr>
          <a:xfrm flipV="1">
            <a:off x="2800542" y="4391378"/>
            <a:ext cx="0" cy="2649968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F77731F-E78C-F451-E22D-5AF78E737584}"/>
              </a:ext>
            </a:extLst>
          </p:cNvPr>
          <p:cNvCxnSpPr>
            <a:cxnSpLocks/>
          </p:cNvCxnSpPr>
          <p:nvPr/>
        </p:nvCxnSpPr>
        <p:spPr>
          <a:xfrm>
            <a:off x="2824981" y="7012233"/>
            <a:ext cx="611794" cy="4657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B7DA6E39-AE3A-4CE1-065D-742F1A482CD5}"/>
              </a:ext>
            </a:extLst>
          </p:cNvPr>
          <p:cNvSpPr txBox="1"/>
          <p:nvPr/>
        </p:nvSpPr>
        <p:spPr>
          <a:xfrm>
            <a:off x="612775" y="7759397"/>
            <a:ext cx="11097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Note :- Multiple job profile selection option and show all job profile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0C8CCB0-E156-707B-06EC-022671635586}"/>
              </a:ext>
            </a:extLst>
          </p:cNvPr>
          <p:cNvSpPr txBox="1"/>
          <p:nvPr/>
        </p:nvSpPr>
        <p:spPr>
          <a:xfrm>
            <a:off x="8971383" y="2239623"/>
            <a:ext cx="28360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Ask for Which Area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822A7-4784-F80E-6C4D-C9BA9A247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56</a:t>
            </a:fld>
            <a:endParaRPr lang="en-US"/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60D357E0-CBD9-5EFA-DF59-5C8BCA344680}"/>
              </a:ext>
            </a:extLst>
          </p:cNvPr>
          <p:cNvSpPr/>
          <p:nvPr/>
        </p:nvSpPr>
        <p:spPr>
          <a:xfrm>
            <a:off x="3431697" y="4693906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ounded Rectangle 44">
            <a:extLst>
              <a:ext uri="{FF2B5EF4-FFF2-40B4-BE49-F238E27FC236}">
                <a16:creationId xmlns:a16="http://schemas.microsoft.com/office/drawing/2014/main" id="{793F0EB4-B4C5-BD5B-C5CC-76865B7DF494}"/>
              </a:ext>
            </a:extLst>
          </p:cNvPr>
          <p:cNvSpPr/>
          <p:nvPr/>
        </p:nvSpPr>
        <p:spPr>
          <a:xfrm>
            <a:off x="3506125" y="5640204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Office Staff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4FEDD5B-53B7-5E87-62C7-6FBBE2DCC7C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692" y="4740779"/>
            <a:ext cx="845185" cy="895586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B66761F3-F0C2-3BD1-2B0F-ED98E71A6A6D}"/>
              </a:ext>
            </a:extLst>
          </p:cNvPr>
          <p:cNvSpPr/>
          <p:nvPr/>
        </p:nvSpPr>
        <p:spPr>
          <a:xfrm>
            <a:off x="5350874" y="5062947"/>
            <a:ext cx="1334172" cy="569722"/>
          </a:xfrm>
          <a:prstGeom prst="stripedRightArrow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42BE79E-EF26-5C0C-1BCF-CED3A8F78E1E}"/>
              </a:ext>
            </a:extLst>
          </p:cNvPr>
          <p:cNvCxnSpPr>
            <a:cxnSpLocks/>
          </p:cNvCxnSpPr>
          <p:nvPr/>
        </p:nvCxnSpPr>
        <p:spPr>
          <a:xfrm>
            <a:off x="2806716" y="5347808"/>
            <a:ext cx="624981" cy="0"/>
          </a:xfrm>
          <a:prstGeom prst="line">
            <a:avLst/>
          </a:prstGeom>
          <a:ln w="57150">
            <a:solidFill>
              <a:srgbClr val="00A19B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E6AD5A1-6118-8097-5016-685EA2E79FA2}"/>
              </a:ext>
            </a:extLst>
          </p:cNvPr>
          <p:cNvSpPr txBox="1"/>
          <p:nvPr/>
        </p:nvSpPr>
        <p:spPr>
          <a:xfrm>
            <a:off x="7344885" y="2830804"/>
            <a:ext cx="1654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Security </a:t>
            </a: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Canteen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DBA3B6-3F58-3FB4-1627-58E58A60221C}"/>
              </a:ext>
            </a:extLst>
          </p:cNvPr>
          <p:cNvSpPr txBox="1"/>
          <p:nvPr/>
        </p:nvSpPr>
        <p:spPr>
          <a:xfrm>
            <a:off x="9580085" y="2830804"/>
            <a:ext cx="13977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00A19B"/>
              </a:solidFill>
              <a:latin typeface="Californian FB" panose="0207040306080B030204" pitchFamily="18" charset="0"/>
            </a:endParaRPr>
          </a:p>
          <a:p>
            <a:r>
              <a:rPr lang="en-IN" sz="2400" dirty="0">
                <a:solidFill>
                  <a:srgbClr val="00A19B"/>
                </a:solidFill>
                <a:latin typeface="Californian FB" panose="0207040306080B030204" pitchFamily="18" charset="0"/>
              </a:rPr>
              <a:t>Sweeper</a:t>
            </a:r>
          </a:p>
        </p:txBody>
      </p:sp>
    </p:spTree>
    <p:extLst>
      <p:ext uri="{BB962C8B-B14F-4D97-AF65-F5344CB8AC3E}">
        <p14:creationId xmlns:p14="http://schemas.microsoft.com/office/powerpoint/2010/main" val="283344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4" grpId="0" animBg="1"/>
      <p:bldP spid="43" grpId="0" animBg="1"/>
      <p:bldP spid="44" grpId="0" animBg="1"/>
      <p:bldP spid="46" grpId="0" animBg="1"/>
      <p:bldP spid="59" grpId="0" animBg="1"/>
      <p:bldP spid="60" grpId="0" animBg="1"/>
      <p:bldP spid="65" grpId="0" animBg="1"/>
      <p:bldP spid="66" grpId="0" animBg="1"/>
      <p:bldP spid="18" grpId="0" animBg="1"/>
      <p:bldP spid="68" grpId="0" animBg="1"/>
      <p:bldP spid="69" grpId="0" animBg="1"/>
      <p:bldP spid="20" grpId="0"/>
      <p:bldP spid="70" grpId="0"/>
      <p:bldP spid="71" grpId="0"/>
      <p:bldP spid="72" grpId="0"/>
      <p:bldP spid="73" grpId="0"/>
      <p:bldP spid="98" grpId="0"/>
      <p:bldP spid="99" grpId="0"/>
      <p:bldP spid="7" grpId="0" animBg="1"/>
      <p:bldP spid="11" grpId="0" animBg="1"/>
      <p:bldP spid="14" grpId="0" animBg="1"/>
      <p:bldP spid="19" grpId="0"/>
      <p:bldP spid="21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1" name="Rounded Rectangle 10"/>
          <p:cNvSpPr/>
          <p:nvPr/>
        </p:nvSpPr>
        <p:spPr>
          <a:xfrm>
            <a:off x="5284381" y="1831096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358809" y="277862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Post / </a:t>
            </a:r>
            <a:r>
              <a:rPr lang="en-IN" b="1">
                <a:solidFill>
                  <a:schemeClr val="bg1"/>
                </a:solidFill>
                <a:latin typeface="Californian FB" panose="0207040306080B030204" pitchFamily="18" charset="0"/>
              </a:rPr>
              <a:t>Job Profile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6" y="1853582"/>
            <a:ext cx="918400" cy="9184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284381" y="3894212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358809" y="484051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System (Subject)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28847" y="6374909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303275" y="732120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Work Instruction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001533" y="6373818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4075961" y="7320116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HR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622113" y="6373818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6696541" y="7320116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Safety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9394799" y="6372727"/>
            <a:ext cx="1924493" cy="1307805"/>
          </a:xfrm>
          <a:prstGeom prst="roundRect">
            <a:avLst>
              <a:gd name="adj" fmla="val 6098"/>
            </a:avLst>
          </a:prstGeom>
          <a:noFill/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9469227" y="731902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Japanese Concept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56357" y="6465975"/>
            <a:ext cx="1058840" cy="747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829" y="6392198"/>
            <a:ext cx="821267" cy="8212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395" y="6417758"/>
            <a:ext cx="863295" cy="8632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5435" y="6569460"/>
            <a:ext cx="1552588" cy="51235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16" y="3940388"/>
            <a:ext cx="905700" cy="853946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23" idx="2"/>
            <a:endCxn id="29" idx="0"/>
          </p:cNvCxnSpPr>
          <p:nvPr/>
        </p:nvCxnSpPr>
        <p:spPr>
          <a:xfrm>
            <a:off x="6241312" y="3278355"/>
            <a:ext cx="5316" cy="615857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85777" y="5678369"/>
            <a:ext cx="0" cy="694358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2185777" y="5678369"/>
            <a:ext cx="8042744" cy="40703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300166" y="5341471"/>
            <a:ext cx="0" cy="336898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58462" y="5697840"/>
            <a:ext cx="0" cy="694358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228521" y="5697840"/>
            <a:ext cx="0" cy="694358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579042" y="5689002"/>
            <a:ext cx="0" cy="694358"/>
          </a:xfrm>
          <a:prstGeom prst="line">
            <a:avLst/>
          </a:prstGeom>
          <a:ln w="38100">
            <a:solidFill>
              <a:srgbClr val="00A19B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256E89F-EBE4-7721-283F-53A571CB26D0}"/>
              </a:ext>
            </a:extLst>
          </p:cNvPr>
          <p:cNvSpPr txBox="1"/>
          <p:nvPr/>
        </p:nvSpPr>
        <p:spPr>
          <a:xfrm>
            <a:off x="1" y="1100122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System (Subject)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443F5-0FFE-DEF5-91FA-73A04D65B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30057-EC05-42D5-6CE8-0B573543B3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0736" y="2236824"/>
            <a:ext cx="3438095" cy="122857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13CB58-839F-1C3F-7236-3964560808BC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9541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7" grpId="0" animBg="1"/>
      <p:bldP spid="38" grpId="0" animBg="1"/>
      <p:bldP spid="40" grpId="0" animBg="1"/>
      <p:bldP spid="44" grpId="0" animBg="1"/>
      <p:bldP spid="45" grpId="0" animBg="1"/>
      <p:bldP spid="46" grpId="0" animBg="1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548362" y="3199504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622790" y="4145802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Work Instruction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560784" y="4818295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635212" y="5764593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HR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5872" y="3290570"/>
            <a:ext cx="1058840" cy="747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80" y="4836675"/>
            <a:ext cx="821267" cy="821267"/>
          </a:xfrm>
          <a:prstGeom prst="rect">
            <a:avLst/>
          </a:prstGeom>
        </p:spPr>
      </p:pic>
      <p:sp>
        <p:nvSpPr>
          <p:cNvPr id="33" name="Rounded Rectangle 32"/>
          <p:cNvSpPr/>
          <p:nvPr/>
        </p:nvSpPr>
        <p:spPr>
          <a:xfrm>
            <a:off x="2790183" y="1720747"/>
            <a:ext cx="3488860" cy="202079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A19B"/>
                </a:solidFill>
              </a:ln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925649" y="1813995"/>
            <a:ext cx="3488860" cy="2020790"/>
          </a:xfrm>
          <a:prstGeom prst="roundRect">
            <a:avLst>
              <a:gd name="adj" fmla="val 6098"/>
            </a:avLst>
          </a:prstGeom>
          <a:solidFill>
            <a:srgbClr val="00746E"/>
          </a:solidFill>
          <a:ln>
            <a:solidFill>
              <a:srgbClr val="00746E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Material Identification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Instrument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Measurement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Program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Machine/Computer Operating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Report/Drawing Reading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782824" y="5767790"/>
            <a:ext cx="3488860" cy="202079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2918290" y="5861038"/>
            <a:ext cx="3488860" cy="2020790"/>
          </a:xfrm>
          <a:prstGeom prst="roundRect">
            <a:avLst>
              <a:gd name="adj" fmla="val 6098"/>
            </a:avLst>
          </a:prstGeom>
          <a:solidFill>
            <a:srgbClr val="00746E"/>
          </a:solidFill>
          <a:ln>
            <a:solidFill>
              <a:srgbClr val="00A19B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Basic / Gross / CTC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EPF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Gratuity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chemeClr val="bg1"/>
                </a:solidFill>
              </a:rPr>
              <a:t>Etc</a:t>
            </a:r>
            <a:r>
              <a:rPr lang="en-IN" dirty="0">
                <a:solidFill>
                  <a:schemeClr val="bg1"/>
                </a:solidFill>
              </a:rPr>
              <a:t>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ounded Rectangle 39">
            <a:extLst>
              <a:ext uri="{FF2B5EF4-FFF2-40B4-BE49-F238E27FC236}">
                <a16:creationId xmlns:a16="http://schemas.microsoft.com/office/drawing/2014/main" id="{FA0DA3FC-DD76-B021-8DBB-5A4CBE455C71}"/>
              </a:ext>
            </a:extLst>
          </p:cNvPr>
          <p:cNvSpPr/>
          <p:nvPr/>
        </p:nvSpPr>
        <p:spPr>
          <a:xfrm>
            <a:off x="10074657" y="3194164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43">
            <a:extLst>
              <a:ext uri="{FF2B5EF4-FFF2-40B4-BE49-F238E27FC236}">
                <a16:creationId xmlns:a16="http://schemas.microsoft.com/office/drawing/2014/main" id="{11754D5A-07F4-ADED-E3A9-D0516702AB26}"/>
              </a:ext>
            </a:extLst>
          </p:cNvPr>
          <p:cNvSpPr/>
          <p:nvPr/>
        </p:nvSpPr>
        <p:spPr>
          <a:xfrm>
            <a:off x="10149085" y="4140462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bg1"/>
                </a:solidFill>
                <a:latin typeface="Californian FB" panose="0207040306080B030204" pitchFamily="18" charset="0"/>
              </a:rPr>
              <a:t>Safety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11" name="Rounded Rectangle 44">
            <a:extLst>
              <a:ext uri="{FF2B5EF4-FFF2-40B4-BE49-F238E27FC236}">
                <a16:creationId xmlns:a16="http://schemas.microsoft.com/office/drawing/2014/main" id="{0D90607A-69E0-F959-AB6F-167DBE6FFE80}"/>
              </a:ext>
            </a:extLst>
          </p:cNvPr>
          <p:cNvSpPr/>
          <p:nvPr/>
        </p:nvSpPr>
        <p:spPr>
          <a:xfrm>
            <a:off x="10093358" y="4793499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ounded Rectangle 45">
            <a:extLst>
              <a:ext uri="{FF2B5EF4-FFF2-40B4-BE49-F238E27FC236}">
                <a16:creationId xmlns:a16="http://schemas.microsoft.com/office/drawing/2014/main" id="{DE7FE307-D732-4E82-FAA6-BBA81DFBAA2A}"/>
              </a:ext>
            </a:extLst>
          </p:cNvPr>
          <p:cNvSpPr/>
          <p:nvPr/>
        </p:nvSpPr>
        <p:spPr>
          <a:xfrm>
            <a:off x="10167786" y="573979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>
                <a:solidFill>
                  <a:schemeClr val="bg1"/>
                </a:solidFill>
                <a:latin typeface="Californian FB" panose="0207040306080B030204" pitchFamily="18" charset="0"/>
              </a:rPr>
              <a:t>Japanese Concept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D6D246-27CB-5DF2-E7CF-2D3BB4DCE6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939" y="3238104"/>
            <a:ext cx="863295" cy="863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9E21A7-62D0-5D3F-19C5-A1EFAFF7EB8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994" y="4990232"/>
            <a:ext cx="1552588" cy="512354"/>
          </a:xfrm>
          <a:prstGeom prst="rect">
            <a:avLst/>
          </a:prstGeom>
        </p:spPr>
      </p:pic>
      <p:sp>
        <p:nvSpPr>
          <p:cNvPr id="17" name="Rounded Rectangle 32">
            <a:extLst>
              <a:ext uri="{FF2B5EF4-FFF2-40B4-BE49-F238E27FC236}">
                <a16:creationId xmlns:a16="http://schemas.microsoft.com/office/drawing/2014/main" id="{60CF3BB5-FD7D-EDAB-523C-559D321CF400}"/>
              </a:ext>
            </a:extLst>
          </p:cNvPr>
          <p:cNvSpPr/>
          <p:nvPr/>
        </p:nvSpPr>
        <p:spPr>
          <a:xfrm>
            <a:off x="6602844" y="2578369"/>
            <a:ext cx="3086974" cy="202079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A19B"/>
                </a:solidFill>
              </a:ln>
            </a:endParaRPr>
          </a:p>
        </p:txBody>
      </p:sp>
      <p:sp>
        <p:nvSpPr>
          <p:cNvPr id="18" name="Rounded Rectangle 33">
            <a:extLst>
              <a:ext uri="{FF2B5EF4-FFF2-40B4-BE49-F238E27FC236}">
                <a16:creationId xmlns:a16="http://schemas.microsoft.com/office/drawing/2014/main" id="{12C08EC5-16A8-8BA1-E02E-8D3C5CBCAB2E}"/>
              </a:ext>
            </a:extLst>
          </p:cNvPr>
          <p:cNvSpPr/>
          <p:nvPr/>
        </p:nvSpPr>
        <p:spPr>
          <a:xfrm>
            <a:off x="6738310" y="2671617"/>
            <a:ext cx="3086974" cy="2020790"/>
          </a:xfrm>
          <a:prstGeom prst="roundRect">
            <a:avLst>
              <a:gd name="adj" fmla="val 6098"/>
            </a:avLst>
          </a:prstGeom>
          <a:solidFill>
            <a:srgbClr val="00746E"/>
          </a:solidFill>
          <a:ln>
            <a:solidFill>
              <a:srgbClr val="00A19B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Work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Material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Human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ETC</a:t>
            </a:r>
            <a:r>
              <a:rPr lang="en-IN">
                <a:solidFill>
                  <a:schemeClr val="bg1"/>
                </a:solidFill>
              </a:rPr>
              <a:t>…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ounded Rectangle 35">
            <a:extLst>
              <a:ext uri="{FF2B5EF4-FFF2-40B4-BE49-F238E27FC236}">
                <a16:creationId xmlns:a16="http://schemas.microsoft.com/office/drawing/2014/main" id="{60429837-B25D-2634-8613-2FFB11B285AA}"/>
              </a:ext>
            </a:extLst>
          </p:cNvPr>
          <p:cNvSpPr/>
          <p:nvPr/>
        </p:nvSpPr>
        <p:spPr>
          <a:xfrm>
            <a:off x="6654291" y="4850643"/>
            <a:ext cx="3086974" cy="202079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A19B"/>
                </a:solidFill>
              </a:ln>
            </a:endParaRPr>
          </a:p>
        </p:txBody>
      </p:sp>
      <p:sp>
        <p:nvSpPr>
          <p:cNvPr id="20" name="Rounded Rectangle 38">
            <a:extLst>
              <a:ext uri="{FF2B5EF4-FFF2-40B4-BE49-F238E27FC236}">
                <a16:creationId xmlns:a16="http://schemas.microsoft.com/office/drawing/2014/main" id="{833B41B7-9FC4-17A4-9B06-37FA97F20C28}"/>
              </a:ext>
            </a:extLst>
          </p:cNvPr>
          <p:cNvSpPr/>
          <p:nvPr/>
        </p:nvSpPr>
        <p:spPr>
          <a:xfrm>
            <a:off x="6789757" y="4943891"/>
            <a:ext cx="3086974" cy="2020790"/>
          </a:xfrm>
          <a:prstGeom prst="roundRect">
            <a:avLst>
              <a:gd name="adj" fmla="val 6098"/>
            </a:avLst>
          </a:prstGeom>
          <a:solidFill>
            <a:srgbClr val="00746E"/>
          </a:solidFill>
          <a:ln>
            <a:solidFill>
              <a:srgbClr val="00A19B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Kaizen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OEM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</a:rPr>
              <a:t>Take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err="1">
                <a:solidFill>
                  <a:schemeClr val="bg1"/>
                </a:solidFill>
              </a:rPr>
              <a:t>Etc</a:t>
            </a:r>
            <a:r>
              <a:rPr lang="en-IN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7BD8192-680C-E6B3-1B15-73AB824503FA}"/>
              </a:ext>
            </a:extLst>
          </p:cNvPr>
          <p:cNvCxnSpPr>
            <a:cxnSpLocks/>
            <a:stCxn id="24" idx="0"/>
            <a:endCxn id="33" idx="1"/>
          </p:cNvCxnSpPr>
          <p:nvPr/>
        </p:nvCxnSpPr>
        <p:spPr>
          <a:xfrm rot="5400000" flipH="1" flipV="1">
            <a:off x="1916215" y="2325536"/>
            <a:ext cx="468362" cy="1279574"/>
          </a:xfrm>
          <a:prstGeom prst="bentConnector2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77F1345-6D81-C143-7DD7-0A2EC8014EC5}"/>
              </a:ext>
            </a:extLst>
          </p:cNvPr>
          <p:cNvCxnSpPr>
            <a:stCxn id="38" idx="2"/>
            <a:endCxn id="36" idx="1"/>
          </p:cNvCxnSpPr>
          <p:nvPr/>
        </p:nvCxnSpPr>
        <p:spPr>
          <a:xfrm rot="16200000" flipH="1">
            <a:off x="1893338" y="5888699"/>
            <a:ext cx="513862" cy="1265109"/>
          </a:xfrm>
          <a:prstGeom prst="bentConnector2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536A8048-99D9-580C-55C2-47005693A161}"/>
              </a:ext>
            </a:extLst>
          </p:cNvPr>
          <p:cNvCxnSpPr>
            <a:stCxn id="17" idx="0"/>
            <a:endCxn id="15" idx="0"/>
          </p:cNvCxnSpPr>
          <p:nvPr/>
        </p:nvCxnSpPr>
        <p:spPr>
          <a:xfrm rot="16200000" flipH="1">
            <a:off x="9259091" y="1465608"/>
            <a:ext cx="659735" cy="2885256"/>
          </a:xfrm>
          <a:prstGeom prst="bentConnector3">
            <a:avLst>
              <a:gd name="adj1" fmla="val -122703"/>
            </a:avLst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D2F0B29-B30C-8D71-F60F-4ED525A59E3E}"/>
              </a:ext>
            </a:extLst>
          </p:cNvPr>
          <p:cNvCxnSpPr>
            <a:stCxn id="20" idx="2"/>
            <a:endCxn id="14" idx="2"/>
          </p:cNvCxnSpPr>
          <p:nvPr/>
        </p:nvCxnSpPr>
        <p:spPr>
          <a:xfrm rot="5400000" flipH="1" flipV="1">
            <a:off x="9329189" y="5243581"/>
            <a:ext cx="725154" cy="2717045"/>
          </a:xfrm>
          <a:prstGeom prst="bentConnector3">
            <a:avLst>
              <a:gd name="adj1" fmla="val -110150"/>
            </a:avLst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662B181E-9D6E-0158-C705-D3FD9846FA66}"/>
              </a:ext>
            </a:extLst>
          </p:cNvPr>
          <p:cNvSpPr txBox="1"/>
          <p:nvPr/>
        </p:nvSpPr>
        <p:spPr>
          <a:xfrm>
            <a:off x="10733" y="1053007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400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defRPr>
            </a:lvl1pPr>
          </a:lstStyle>
          <a:p>
            <a:r>
              <a:rPr lang="en-IN" sz="3200" dirty="0"/>
              <a:t>System (Subject) Details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60788224-CACA-B7B7-7A36-EF6F3908BA70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3339" y="5888700"/>
            <a:ext cx="513862" cy="1265109"/>
          </a:xfrm>
          <a:prstGeom prst="bentConnector2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EB4E6231-375C-1184-40CA-D466FCC40C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93338" y="5888700"/>
            <a:ext cx="513862" cy="1265109"/>
          </a:xfrm>
          <a:prstGeom prst="bentConnector2">
            <a:avLst/>
          </a:prstGeom>
          <a:ln w="57150">
            <a:solidFill>
              <a:srgbClr val="00A1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03FFAEA2-5FCF-8C46-16A1-DBA8F4B3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BF7125-5F66-3AB9-77FF-D86C07DF9909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97855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37" grpId="0" animBg="1"/>
      <p:bldP spid="38" grpId="0" animBg="1"/>
      <p:bldP spid="33" grpId="0" animBg="1"/>
      <p:bldP spid="34" grpId="0" animBg="1"/>
      <p:bldP spid="36" grpId="0" animBg="1"/>
      <p:bldP spid="39" grpId="0" animBg="1"/>
      <p:bldP spid="4" grpId="0" animBg="1"/>
      <p:bldP spid="7" grpId="0" animBg="1"/>
      <p:bldP spid="11" grpId="0" animBg="1"/>
      <p:bldP spid="14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ounded Rectangle 22">
            <a:extLst>
              <a:ext uri="{FF2B5EF4-FFF2-40B4-BE49-F238E27FC236}">
                <a16:creationId xmlns:a16="http://schemas.microsoft.com/office/drawing/2014/main" id="{A4F3DD52-B995-D7DF-9850-D6613D7FDFCB}"/>
              </a:ext>
            </a:extLst>
          </p:cNvPr>
          <p:cNvSpPr/>
          <p:nvPr/>
        </p:nvSpPr>
        <p:spPr>
          <a:xfrm>
            <a:off x="1299734" y="1946742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23">
            <a:extLst>
              <a:ext uri="{FF2B5EF4-FFF2-40B4-BE49-F238E27FC236}">
                <a16:creationId xmlns:a16="http://schemas.microsoft.com/office/drawing/2014/main" id="{A6BA3CFA-C108-1F89-081E-B29AAF1E1F7F}"/>
              </a:ext>
            </a:extLst>
          </p:cNvPr>
          <p:cNvSpPr/>
          <p:nvPr/>
        </p:nvSpPr>
        <p:spPr>
          <a:xfrm>
            <a:off x="1374162" y="289304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Easy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7" name="Rounded Rectangle 28">
            <a:extLst>
              <a:ext uri="{FF2B5EF4-FFF2-40B4-BE49-F238E27FC236}">
                <a16:creationId xmlns:a16="http://schemas.microsoft.com/office/drawing/2014/main" id="{D278295E-66B9-96C2-BC56-148F08E65069}"/>
              </a:ext>
            </a:extLst>
          </p:cNvPr>
          <p:cNvSpPr/>
          <p:nvPr/>
        </p:nvSpPr>
        <p:spPr>
          <a:xfrm>
            <a:off x="3654711" y="3253766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29">
            <a:extLst>
              <a:ext uri="{FF2B5EF4-FFF2-40B4-BE49-F238E27FC236}">
                <a16:creationId xmlns:a16="http://schemas.microsoft.com/office/drawing/2014/main" id="{F8E781E4-76AB-9CF1-4558-159E9303736D}"/>
              </a:ext>
            </a:extLst>
          </p:cNvPr>
          <p:cNvSpPr/>
          <p:nvPr/>
        </p:nvSpPr>
        <p:spPr>
          <a:xfrm>
            <a:off x="3729139" y="4200064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Medium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9" name="Rounded Rectangle 36">
            <a:extLst>
              <a:ext uri="{FF2B5EF4-FFF2-40B4-BE49-F238E27FC236}">
                <a16:creationId xmlns:a16="http://schemas.microsoft.com/office/drawing/2014/main" id="{B6BA75D4-E003-51F3-6DA9-019FC0B87352}"/>
              </a:ext>
            </a:extLst>
          </p:cNvPr>
          <p:cNvSpPr/>
          <p:nvPr/>
        </p:nvSpPr>
        <p:spPr>
          <a:xfrm>
            <a:off x="8622629" y="5735168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37">
            <a:extLst>
              <a:ext uri="{FF2B5EF4-FFF2-40B4-BE49-F238E27FC236}">
                <a16:creationId xmlns:a16="http://schemas.microsoft.com/office/drawing/2014/main" id="{69DF1F79-39AB-37DF-90FD-F149CCB5C1F2}"/>
              </a:ext>
            </a:extLst>
          </p:cNvPr>
          <p:cNvSpPr/>
          <p:nvPr/>
        </p:nvSpPr>
        <p:spPr>
          <a:xfrm>
            <a:off x="8697057" y="6681466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Challenging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51" name="Rounded Rectangle 39">
            <a:extLst>
              <a:ext uri="{FF2B5EF4-FFF2-40B4-BE49-F238E27FC236}">
                <a16:creationId xmlns:a16="http://schemas.microsoft.com/office/drawing/2014/main" id="{28364208-5B5C-7E8A-D0FC-42AA75C207A6}"/>
              </a:ext>
            </a:extLst>
          </p:cNvPr>
          <p:cNvSpPr/>
          <p:nvPr/>
        </p:nvSpPr>
        <p:spPr>
          <a:xfrm>
            <a:off x="6033538" y="4482542"/>
            <a:ext cx="1924493" cy="1307805"/>
          </a:xfrm>
          <a:prstGeom prst="roundRect">
            <a:avLst>
              <a:gd name="adj" fmla="val 6098"/>
            </a:avLst>
          </a:prstGeom>
          <a:solidFill>
            <a:schemeClr val="bg1"/>
          </a:solidFill>
          <a:ln>
            <a:solidFill>
              <a:srgbClr val="00A19B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40">
            <a:extLst>
              <a:ext uri="{FF2B5EF4-FFF2-40B4-BE49-F238E27FC236}">
                <a16:creationId xmlns:a16="http://schemas.microsoft.com/office/drawing/2014/main" id="{49CBEC92-0801-B01D-24A2-2AB4DBFF7CB8}"/>
              </a:ext>
            </a:extLst>
          </p:cNvPr>
          <p:cNvSpPr/>
          <p:nvPr/>
        </p:nvSpPr>
        <p:spPr>
          <a:xfrm>
            <a:off x="6107966" y="5428840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Hard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C2076C-62E3-4D98-84D3-C196B56D03C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756" y="2003003"/>
            <a:ext cx="875816" cy="8337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06275B3-6FD8-7A8F-332B-108F8E8AAB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17" y="4563669"/>
            <a:ext cx="822570" cy="80807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E653588-7562-A9E0-A782-12ABA99C33B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006" y="3291216"/>
            <a:ext cx="913417" cy="851752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F7D42DAA-97D2-6F69-FF30-39B39C36863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73" y="5785612"/>
            <a:ext cx="929775" cy="86966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Question Level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19BEE4-2182-3503-0FC1-DF55A955E39B}"/>
              </a:ext>
            </a:extLst>
          </p:cNvPr>
          <p:cNvGrpSpPr/>
          <p:nvPr/>
        </p:nvGrpSpPr>
        <p:grpSpPr>
          <a:xfrm>
            <a:off x="882587" y="1584770"/>
            <a:ext cx="834294" cy="834164"/>
            <a:chOff x="78746" y="30"/>
            <a:chExt cx="1243169" cy="124316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6467649-100E-43D2-95A0-9479628ADC52}"/>
                </a:ext>
              </a:extLst>
            </p:cNvPr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CDB46D8D-2F61-4CFF-0DF6-E78D0317FC02}"/>
                </a:ext>
              </a:extLst>
            </p:cNvPr>
            <p:cNvSpPr txBox="1"/>
            <p:nvPr/>
          </p:nvSpPr>
          <p:spPr>
            <a:xfrm>
              <a:off x="78746" y="296941"/>
              <a:ext cx="1243169" cy="474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First </a:t>
              </a:r>
            </a:p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Quarter</a:t>
              </a:r>
              <a:endParaRPr lang="en-US" sz="1100" kern="1200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fornian FB" panose="0207040306080B0302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EE80A55-A9A3-C4E2-F881-BA225B5CD06B}"/>
              </a:ext>
            </a:extLst>
          </p:cNvPr>
          <p:cNvGrpSpPr/>
          <p:nvPr/>
        </p:nvGrpSpPr>
        <p:grpSpPr>
          <a:xfrm>
            <a:off x="3325712" y="2976706"/>
            <a:ext cx="834294" cy="834164"/>
            <a:chOff x="78746" y="30"/>
            <a:chExt cx="1243169" cy="124316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5100D92-4A4C-599F-72B9-7ADB46013CEF}"/>
                </a:ext>
              </a:extLst>
            </p:cNvPr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Oval 4">
              <a:extLst>
                <a:ext uri="{FF2B5EF4-FFF2-40B4-BE49-F238E27FC236}">
                  <a16:creationId xmlns:a16="http://schemas.microsoft.com/office/drawing/2014/main" id="{35B9F709-FB39-F7B8-EE63-4B87C0619971}"/>
                </a:ext>
              </a:extLst>
            </p:cNvPr>
            <p:cNvSpPr txBox="1"/>
            <p:nvPr/>
          </p:nvSpPr>
          <p:spPr>
            <a:xfrm>
              <a:off x="78746" y="296941"/>
              <a:ext cx="1243169" cy="474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Second </a:t>
              </a:r>
            </a:p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Quarter</a:t>
              </a:r>
              <a:endParaRPr lang="en-US" sz="1100" kern="1200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fornian FB" panose="0207040306080B0302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1E056E-61B7-32EE-6F26-71559214EA14}"/>
              </a:ext>
            </a:extLst>
          </p:cNvPr>
          <p:cNvGrpSpPr/>
          <p:nvPr/>
        </p:nvGrpSpPr>
        <p:grpSpPr>
          <a:xfrm>
            <a:off x="5748436" y="4142968"/>
            <a:ext cx="834294" cy="834164"/>
            <a:chOff x="78746" y="30"/>
            <a:chExt cx="1243169" cy="124316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3BD3E11D-B239-75F6-F250-9DCD40054A40}"/>
                </a:ext>
              </a:extLst>
            </p:cNvPr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Oval 4">
              <a:extLst>
                <a:ext uri="{FF2B5EF4-FFF2-40B4-BE49-F238E27FC236}">
                  <a16:creationId xmlns:a16="http://schemas.microsoft.com/office/drawing/2014/main" id="{3807D918-8C40-7807-0A11-6DFAE9BA8D42}"/>
                </a:ext>
              </a:extLst>
            </p:cNvPr>
            <p:cNvSpPr txBox="1"/>
            <p:nvPr/>
          </p:nvSpPr>
          <p:spPr>
            <a:xfrm>
              <a:off x="78746" y="296941"/>
              <a:ext cx="1243169" cy="474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Third</a:t>
              </a:r>
            </a:p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Quarter</a:t>
              </a:r>
              <a:endParaRPr lang="en-US" sz="1100" kern="1200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fornian FB" panose="0207040306080B0302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2EE064-C73F-3A23-DD93-F9DE778A2682}"/>
              </a:ext>
            </a:extLst>
          </p:cNvPr>
          <p:cNvGrpSpPr/>
          <p:nvPr/>
        </p:nvGrpSpPr>
        <p:grpSpPr>
          <a:xfrm>
            <a:off x="8241852" y="5402085"/>
            <a:ext cx="834294" cy="834164"/>
            <a:chOff x="78746" y="30"/>
            <a:chExt cx="1243169" cy="124316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A7F6D18-E5FC-73F8-AB20-2E9BD7B9D030}"/>
                </a:ext>
              </a:extLst>
            </p:cNvPr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Oval 4">
              <a:extLst>
                <a:ext uri="{FF2B5EF4-FFF2-40B4-BE49-F238E27FC236}">
                  <a16:creationId xmlns:a16="http://schemas.microsoft.com/office/drawing/2014/main" id="{8624BE02-4EF0-2EC6-A720-A5BEBA536F8A}"/>
                </a:ext>
              </a:extLst>
            </p:cNvPr>
            <p:cNvSpPr txBox="1"/>
            <p:nvPr/>
          </p:nvSpPr>
          <p:spPr>
            <a:xfrm>
              <a:off x="78746" y="296941"/>
              <a:ext cx="1243169" cy="4743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130" tIns="24130" rIns="24130" bIns="24130" numCol="1" spcCol="1270" anchor="ctr" anchorCtr="0">
              <a:noAutofit/>
            </a:bodyPr>
            <a:lstStyle/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Fourth </a:t>
              </a:r>
            </a:p>
            <a:p>
              <a:pPr marL="0" lvl="0" indent="0" algn="ctr" defTabSz="844550" rtl="0">
                <a:spcBef>
                  <a:spcPct val="0"/>
                </a:spcBef>
                <a:buNone/>
              </a:pPr>
              <a:r>
                <a:rPr lang="en-IN" sz="1600" kern="1200" cap="none" spc="0" dirty="0">
                  <a:ln w="9525">
                    <a:solidFill>
                      <a:schemeClr val="tx1"/>
                    </a:solidFill>
                    <a:prstDash val="solid"/>
                  </a:ln>
                  <a:solidFill>
                    <a:schemeClr val="tx1"/>
                  </a:solidFill>
                  <a:effectLst/>
                  <a:latin typeface="Californian FB" panose="0207040306080B030204" pitchFamily="18" charset="0"/>
                </a:rPr>
                <a:t>Quarter</a:t>
              </a:r>
              <a:endParaRPr lang="en-US" sz="1100" kern="1200" cap="none" spc="0" dirty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tx1"/>
                </a:solidFill>
                <a:effectLst/>
                <a:latin typeface="Californian FB" panose="0207040306080B030204" pitchFamily="18" charset="0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325407-6E92-B23F-958C-1494DD46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59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C78256-14B3-4151-09CD-E10A6BC5E148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172682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8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How to Use Data</a:t>
            </a:r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784734" y="2139316"/>
            <a:ext cx="10818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Area wise, Distance wise, Qualifications wise data filter</a:t>
            </a:r>
          </a:p>
          <a:p>
            <a:r>
              <a:rPr lang="en-IN" dirty="0"/>
              <a:t>Skilled and unskilled employee</a:t>
            </a:r>
          </a:p>
          <a:p>
            <a:r>
              <a:rPr lang="en-IN" dirty="0"/>
              <a:t>Find eligible employee</a:t>
            </a:r>
          </a:p>
          <a:p>
            <a:r>
              <a:rPr lang="en-IN" dirty="0"/>
              <a:t>Present employee background data for promotions</a:t>
            </a:r>
          </a:p>
          <a:p>
            <a:r>
              <a:rPr lang="en-IN" dirty="0"/>
              <a:t>Manual data management remove, HR 5S</a:t>
            </a:r>
          </a:p>
          <a:p>
            <a:r>
              <a:rPr lang="en-IN" dirty="0"/>
              <a:t>Unique ability wise job offer</a:t>
            </a:r>
          </a:p>
          <a:p>
            <a:r>
              <a:rPr lang="en-IN" dirty="0"/>
              <a:t>Interchange option</a:t>
            </a:r>
          </a:p>
          <a:p>
            <a:r>
              <a:rPr lang="en-IN" dirty="0"/>
              <a:t>Find area wise qualified candidate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8642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ound Diagonal Corner Rectangle 1"/>
          <p:cNvSpPr/>
          <p:nvPr/>
        </p:nvSpPr>
        <p:spPr>
          <a:xfrm>
            <a:off x="719123" y="1635694"/>
            <a:ext cx="2402958" cy="1392865"/>
          </a:xfrm>
          <a:prstGeom prst="round2Diag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/>
              <a:t>Exam Type</a:t>
            </a:r>
            <a:endParaRPr lang="en-US" sz="3600" b="1" dirty="0"/>
          </a:p>
        </p:txBody>
      </p:sp>
      <p:sp>
        <p:nvSpPr>
          <p:cNvPr id="7" name="Round Same Side Corner Rectangle 6"/>
          <p:cNvSpPr/>
          <p:nvPr/>
        </p:nvSpPr>
        <p:spPr>
          <a:xfrm>
            <a:off x="3568626" y="2896995"/>
            <a:ext cx="1705125" cy="1105072"/>
          </a:xfrm>
          <a:prstGeom prst="round2SameRect">
            <a:avLst/>
          </a:prstGeom>
          <a:solidFill>
            <a:srgbClr val="3AB54A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Written</a:t>
            </a:r>
            <a:endParaRPr lang="en-US" dirty="0">
              <a:solidFill>
                <a:srgbClr val="FFC000"/>
              </a:solidFill>
              <a:effectLst/>
            </a:endParaRPr>
          </a:p>
        </p:txBody>
      </p:sp>
      <p:sp>
        <p:nvSpPr>
          <p:cNvPr id="17" name="Round Same Side Corner Rectangle 16"/>
          <p:cNvSpPr/>
          <p:nvPr/>
        </p:nvSpPr>
        <p:spPr>
          <a:xfrm>
            <a:off x="5525014" y="4132514"/>
            <a:ext cx="1705125" cy="1105072"/>
          </a:xfrm>
          <a:prstGeom prst="round2SameRect">
            <a:avLst/>
          </a:prstGeom>
          <a:solidFill>
            <a:srgbClr val="8DC73E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32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Practical 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ound Same Side Corner Rectangle 17"/>
          <p:cNvSpPr/>
          <p:nvPr/>
        </p:nvSpPr>
        <p:spPr>
          <a:xfrm>
            <a:off x="7598355" y="5378663"/>
            <a:ext cx="1705125" cy="1105072"/>
          </a:xfrm>
          <a:prstGeom prst="round2SameRect">
            <a:avLst/>
          </a:prstGeom>
          <a:solidFill>
            <a:srgbClr val="00A29C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 Learning</a:t>
            </a:r>
            <a:endParaRPr lang="en-US" sz="24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>
            <a:off x="9661058" y="6731125"/>
            <a:ext cx="1705125" cy="1105072"/>
          </a:xfrm>
          <a:prstGeom prst="round2SameRect">
            <a:avLst/>
          </a:prstGeom>
          <a:solidFill>
            <a:srgbClr val="66AEDA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Promotion </a:t>
            </a:r>
            <a:endParaRPr lang="en-US" sz="3200" dirty="0">
              <a:ln w="0"/>
              <a:solidFill>
                <a:srgbClr val="FFC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6-Point Star 14"/>
          <p:cNvSpPr/>
          <p:nvPr/>
        </p:nvSpPr>
        <p:spPr>
          <a:xfrm>
            <a:off x="8765415" y="4869354"/>
            <a:ext cx="959441" cy="1051212"/>
          </a:xfrm>
          <a:prstGeom prst="star6">
            <a:avLst>
              <a:gd name="adj" fmla="val 36960"/>
              <a:gd name="hf" fmla="val 1154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Optional</a:t>
            </a:r>
            <a:endParaRPr lang="en-US" sz="1200" b="1" dirty="0"/>
          </a:p>
        </p:txBody>
      </p:sp>
      <p:sp>
        <p:nvSpPr>
          <p:cNvPr id="21" name="6-Point Star 20"/>
          <p:cNvSpPr/>
          <p:nvPr/>
        </p:nvSpPr>
        <p:spPr>
          <a:xfrm>
            <a:off x="10802680" y="6205519"/>
            <a:ext cx="959441" cy="1051212"/>
          </a:xfrm>
          <a:prstGeom prst="star6">
            <a:avLst>
              <a:gd name="adj" fmla="val 36960"/>
              <a:gd name="hf" fmla="val 11547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Optional</a:t>
            </a:r>
            <a:endParaRPr lang="en-US" sz="1200" b="1" dirty="0"/>
          </a:p>
        </p:txBody>
      </p:sp>
      <p:cxnSp>
        <p:nvCxnSpPr>
          <p:cNvPr id="20" name="Elbow Connector 19"/>
          <p:cNvCxnSpPr>
            <a:stCxn id="2" idx="1"/>
            <a:endCxn id="7" idx="2"/>
          </p:cNvCxnSpPr>
          <p:nvPr/>
        </p:nvCxnSpPr>
        <p:spPr>
          <a:xfrm rot="16200000" flipH="1">
            <a:off x="2534128" y="2415033"/>
            <a:ext cx="420972" cy="164802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7" idx="1"/>
            <a:endCxn id="17" idx="2"/>
          </p:cNvCxnSpPr>
          <p:nvPr/>
        </p:nvCxnSpPr>
        <p:spPr>
          <a:xfrm rot="16200000" flipH="1">
            <a:off x="4631610" y="3791645"/>
            <a:ext cx="682983" cy="110382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7" idx="1"/>
            <a:endCxn id="18" idx="2"/>
          </p:cNvCxnSpPr>
          <p:nvPr/>
        </p:nvCxnSpPr>
        <p:spPr>
          <a:xfrm rot="16200000" flipH="1">
            <a:off x="6641160" y="4974003"/>
            <a:ext cx="693613" cy="122077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8" idx="1"/>
            <a:endCxn id="19" idx="2"/>
          </p:cNvCxnSpPr>
          <p:nvPr/>
        </p:nvCxnSpPr>
        <p:spPr>
          <a:xfrm rot="16200000" flipH="1">
            <a:off x="8656025" y="6278628"/>
            <a:ext cx="799926" cy="121014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2" idx="0"/>
            <a:endCxn id="7" idx="3"/>
          </p:cNvCxnSpPr>
          <p:nvPr/>
        </p:nvCxnSpPr>
        <p:spPr>
          <a:xfrm>
            <a:off x="3122081" y="2332127"/>
            <a:ext cx="1299108" cy="56486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7" idx="0"/>
            <a:endCxn id="17" idx="3"/>
          </p:cNvCxnSpPr>
          <p:nvPr/>
        </p:nvCxnSpPr>
        <p:spPr>
          <a:xfrm>
            <a:off x="5273751" y="3449531"/>
            <a:ext cx="1103826" cy="68298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7" idx="0"/>
            <a:endCxn id="18" idx="3"/>
          </p:cNvCxnSpPr>
          <p:nvPr/>
        </p:nvCxnSpPr>
        <p:spPr>
          <a:xfrm>
            <a:off x="7230139" y="4685050"/>
            <a:ext cx="1220779" cy="69361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18" idx="0"/>
            <a:endCxn id="19" idx="3"/>
          </p:cNvCxnSpPr>
          <p:nvPr/>
        </p:nvCxnSpPr>
        <p:spPr>
          <a:xfrm>
            <a:off x="9303480" y="5931199"/>
            <a:ext cx="1210141" cy="79992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563D2DF-D306-9A50-5D48-C1B2BD4DD829}"/>
              </a:ext>
            </a:extLst>
          </p:cNvPr>
          <p:cNvSpPr txBox="1"/>
          <p:nvPr/>
        </p:nvSpPr>
        <p:spPr>
          <a:xfrm>
            <a:off x="5168" y="1153277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Type of Exam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DF11-F045-84FD-5E9B-90F93207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9CAB9-E075-B97F-2A62-A9427B8BC5B0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36678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7" grpId="0" animBg="1"/>
      <p:bldP spid="18" grpId="0" animBg="1"/>
      <p:bldP spid="19" grpId="0" animBg="1"/>
      <p:bldP spid="15" grpId="0" animBg="1"/>
      <p:bldP spid="21" grpId="0" animBg="1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3D2DF-D306-9A50-5D48-C1B2BD4DD829}"/>
              </a:ext>
            </a:extLst>
          </p:cNvPr>
          <p:cNvSpPr txBox="1"/>
          <p:nvPr/>
        </p:nvSpPr>
        <p:spPr>
          <a:xfrm>
            <a:off x="216510" y="2436461"/>
            <a:ext cx="4497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Type of Exam</a:t>
            </a:r>
          </a:p>
          <a:p>
            <a:pPr algn="ctr"/>
            <a:r>
              <a:rPr lang="en-IN" sz="40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Multi Skill Exam</a:t>
            </a:r>
          </a:p>
          <a:p>
            <a:pPr algn="ctr"/>
            <a:r>
              <a:rPr lang="en-IN" sz="40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Promotion Exam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DF11-F045-84FD-5E9B-90F93207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61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9CAB9-E075-B97F-2A62-A9427B8BC5B0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5260AAC-324F-1BF8-B6EF-E4202E04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2962" y="917935"/>
            <a:ext cx="3957638" cy="719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4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3D2DF-D306-9A50-5D48-C1B2BD4DD829}"/>
              </a:ext>
            </a:extLst>
          </p:cNvPr>
          <p:cNvSpPr txBox="1"/>
          <p:nvPr/>
        </p:nvSpPr>
        <p:spPr>
          <a:xfrm rot="16200000">
            <a:off x="-950123" y="4195237"/>
            <a:ext cx="534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Question Entry [MCQ]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DF11-F045-84FD-5E9B-90F93207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62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9CAB9-E075-B97F-2A62-A9427B8BC5B0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D5BE8-119D-E687-ED0A-E13EAFF8C9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5648" y="827333"/>
            <a:ext cx="7082783" cy="735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1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3D2DF-D306-9A50-5D48-C1B2BD4DD829}"/>
              </a:ext>
            </a:extLst>
          </p:cNvPr>
          <p:cNvSpPr txBox="1"/>
          <p:nvPr/>
        </p:nvSpPr>
        <p:spPr>
          <a:xfrm rot="16200000">
            <a:off x="-950123" y="3657858"/>
            <a:ext cx="534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Question Entry [Image]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9DF11-F045-84FD-5E9B-90F93207B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63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79CAB9-E075-B97F-2A62-A9427B8BC5B0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23D27-12E8-8E00-7C49-F7E3F494D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680" y="733493"/>
            <a:ext cx="6820639" cy="742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279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>
            <a:off x="0" y="1046551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 Schedule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96635-34E5-00B1-0225-BB443FFB21CD}"/>
              </a:ext>
            </a:extLst>
          </p:cNvPr>
          <p:cNvSpPr txBox="1"/>
          <p:nvPr/>
        </p:nvSpPr>
        <p:spPr>
          <a:xfrm>
            <a:off x="1818042" y="1862473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Job Profile 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F7AA11-5D9E-9C68-84F5-5ED31979969B}"/>
              </a:ext>
            </a:extLst>
          </p:cNvPr>
          <p:cNvSpPr txBox="1"/>
          <p:nvPr/>
        </p:nvSpPr>
        <p:spPr>
          <a:xfrm>
            <a:off x="1818042" y="2357325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System 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43D0B-98DA-16BB-DEAE-BA3ACDB519EA}"/>
              </a:ext>
            </a:extLst>
          </p:cNvPr>
          <p:cNvSpPr txBox="1"/>
          <p:nvPr/>
        </p:nvSpPr>
        <p:spPr>
          <a:xfrm>
            <a:off x="1818042" y="2866506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Question Level 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0DFDA7-C830-466A-618C-85BED5FB700E}"/>
              </a:ext>
            </a:extLst>
          </p:cNvPr>
          <p:cNvSpPr txBox="1"/>
          <p:nvPr/>
        </p:nvSpPr>
        <p:spPr>
          <a:xfrm>
            <a:off x="1818042" y="340288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Exam Type 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B01DAA-722E-DFDE-3BFD-FA03EA72D7E2}"/>
              </a:ext>
            </a:extLst>
          </p:cNvPr>
          <p:cNvSpPr txBox="1"/>
          <p:nvPr/>
        </p:nvSpPr>
        <p:spPr>
          <a:xfrm>
            <a:off x="1818042" y="3900240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Assign Exam </a:t>
            </a:r>
            <a:r>
              <a:rPr lang="en-IN" b="1" i="0" dirty="0">
                <a:solidFill>
                  <a:srgbClr val="00746E"/>
                </a:solidFill>
                <a:effectLst/>
                <a:latin typeface="Californian FB" panose="0207040306080B030204" pitchFamily="18" charset="0"/>
              </a:rPr>
              <a:t>invigilator :</a:t>
            </a:r>
            <a:endParaRPr lang="en-IN" b="1" dirty="0">
              <a:solidFill>
                <a:srgbClr val="00746E"/>
              </a:solidFill>
              <a:latin typeface="Californian FB" panose="0207040306080B0302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5FD35-DDAC-56A8-7BCF-64379C5BE182}"/>
              </a:ext>
            </a:extLst>
          </p:cNvPr>
          <p:cNvSpPr txBox="1"/>
          <p:nvPr/>
        </p:nvSpPr>
        <p:spPr>
          <a:xfrm>
            <a:off x="1818042" y="446384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Total Question :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3368DD-27B4-C008-DFBF-61336B05E95D}"/>
              </a:ext>
            </a:extLst>
          </p:cNvPr>
          <p:cNvSpPr txBox="1"/>
          <p:nvPr/>
        </p:nvSpPr>
        <p:spPr>
          <a:xfrm>
            <a:off x="1818042" y="6260379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Schedule – Date 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A77C2C7-32C3-6F37-48EC-AE936BE60933}"/>
              </a:ext>
            </a:extLst>
          </p:cNvPr>
          <p:cNvSpPr txBox="1"/>
          <p:nvPr/>
        </p:nvSpPr>
        <p:spPr>
          <a:xfrm>
            <a:off x="1818042" y="5648626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Select Employee :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1998F5-C5FD-45D1-DDF1-2675FE3E59E5}"/>
              </a:ext>
            </a:extLst>
          </p:cNvPr>
          <p:cNvSpPr txBox="1"/>
          <p:nvPr/>
        </p:nvSpPr>
        <p:spPr>
          <a:xfrm>
            <a:off x="4437398" y="1850716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CNC Operator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2FC0966-81E3-738A-5A6C-B55925B232E9}"/>
              </a:ext>
            </a:extLst>
          </p:cNvPr>
          <p:cNvSpPr txBox="1"/>
          <p:nvPr/>
        </p:nvSpPr>
        <p:spPr>
          <a:xfrm>
            <a:off x="4437398" y="2326479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5S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BCAAC9-7698-D135-89F3-FED8448CE13A}"/>
              </a:ext>
            </a:extLst>
          </p:cNvPr>
          <p:cNvSpPr txBox="1"/>
          <p:nvPr/>
        </p:nvSpPr>
        <p:spPr>
          <a:xfrm>
            <a:off x="4437398" y="2863738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Easy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EF14E-6E0F-564F-4690-3E73B80C20FC}"/>
              </a:ext>
            </a:extLst>
          </p:cNvPr>
          <p:cNvSpPr txBox="1"/>
          <p:nvPr/>
        </p:nvSpPr>
        <p:spPr>
          <a:xfrm>
            <a:off x="4437398" y="3402881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Written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EA4485-C41E-44E7-48C5-6CEE43994DDA}"/>
              </a:ext>
            </a:extLst>
          </p:cNvPr>
          <p:cNvSpPr txBox="1"/>
          <p:nvPr/>
        </p:nvSpPr>
        <p:spPr>
          <a:xfrm>
            <a:off x="4404240" y="3933268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Mr. </a:t>
            </a:r>
            <a:r>
              <a:rPr lang="en-IN" b="1" dirty="0" err="1">
                <a:latin typeface="Californian FB" panose="0207040306080B030204" pitchFamily="18" charset="0"/>
              </a:rPr>
              <a:t>Savjibhai</a:t>
            </a:r>
            <a:endParaRPr lang="en-IN" b="1" dirty="0">
              <a:latin typeface="Californian FB" panose="0207040306080B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2EACD4-0BB5-612A-A5C5-9AA165FE3A12}"/>
              </a:ext>
            </a:extLst>
          </p:cNvPr>
          <p:cNvSpPr txBox="1"/>
          <p:nvPr/>
        </p:nvSpPr>
        <p:spPr>
          <a:xfrm>
            <a:off x="4404240" y="4463847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C7B2E9-256E-6997-B926-D3DCB0F4242A}"/>
              </a:ext>
            </a:extLst>
          </p:cNvPr>
          <p:cNvSpPr txBox="1"/>
          <p:nvPr/>
        </p:nvSpPr>
        <p:spPr>
          <a:xfrm>
            <a:off x="4404240" y="5634646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05 Employee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B4FF7D-42E1-2111-4257-BA325E6B9A43}"/>
              </a:ext>
            </a:extLst>
          </p:cNvPr>
          <p:cNvSpPr txBox="1"/>
          <p:nvPr/>
        </p:nvSpPr>
        <p:spPr>
          <a:xfrm>
            <a:off x="4404240" y="6260379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30-Sep-2022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F598AF6-3261-C112-7736-28D720CEC21A}"/>
              </a:ext>
            </a:extLst>
          </p:cNvPr>
          <p:cNvSpPr txBox="1"/>
          <p:nvPr/>
        </p:nvSpPr>
        <p:spPr>
          <a:xfrm>
            <a:off x="1818042" y="6889796"/>
            <a:ext cx="191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Schedule – Time :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039EE6-3042-9A42-0EA6-51E9CA6ECAEC}"/>
              </a:ext>
            </a:extLst>
          </p:cNvPr>
          <p:cNvSpPr txBox="1"/>
          <p:nvPr/>
        </p:nvSpPr>
        <p:spPr>
          <a:xfrm>
            <a:off x="4404240" y="6889796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09:00 AM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8FC10F1-2D43-6975-1915-263B93E0780B}"/>
              </a:ext>
            </a:extLst>
          </p:cNvPr>
          <p:cNvSpPr txBox="1"/>
          <p:nvPr/>
        </p:nvSpPr>
        <p:spPr>
          <a:xfrm>
            <a:off x="1818042" y="498977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00746E"/>
                </a:solidFill>
                <a:latin typeface="Californian FB" panose="0207040306080B030204" pitchFamily="18" charset="0"/>
              </a:rPr>
              <a:t>Total Marks :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B1D2BD7-6C19-755E-DA33-E79CC95BD84A}"/>
              </a:ext>
            </a:extLst>
          </p:cNvPr>
          <p:cNvSpPr txBox="1"/>
          <p:nvPr/>
        </p:nvSpPr>
        <p:spPr>
          <a:xfrm>
            <a:off x="4404240" y="4989772"/>
            <a:ext cx="3680472" cy="369332"/>
          </a:xfrm>
          <a:prstGeom prst="rect">
            <a:avLst/>
          </a:prstGeom>
          <a:solidFill>
            <a:srgbClr val="FAF9F9"/>
          </a:solidFill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fornian FB" panose="0207040306080B030204" pitchFamily="18" charset="0"/>
              </a:rPr>
              <a:t>20 Marks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716F56-80E7-EB7E-2EA8-44CA37F15003}"/>
              </a:ext>
            </a:extLst>
          </p:cNvPr>
          <p:cNvSpPr txBox="1"/>
          <p:nvPr/>
        </p:nvSpPr>
        <p:spPr>
          <a:xfrm>
            <a:off x="8649149" y="1845745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from list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1BE686F-BBA8-7B63-B8C1-B8857923AA24}"/>
              </a:ext>
            </a:extLst>
          </p:cNvPr>
          <p:cNvSpPr txBox="1"/>
          <p:nvPr/>
        </p:nvSpPr>
        <p:spPr>
          <a:xfrm>
            <a:off x="8649149" y="2286976"/>
            <a:ext cx="15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from list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EC60DCC-DFC1-D324-8460-BBC18D429371}"/>
              </a:ext>
            </a:extLst>
          </p:cNvPr>
          <p:cNvSpPr txBox="1"/>
          <p:nvPr/>
        </p:nvSpPr>
        <p:spPr>
          <a:xfrm>
            <a:off x="8646729" y="2855246"/>
            <a:ext cx="205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Auto as per Quarter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6AA6620-920A-C9CC-E70E-6371202273F6}"/>
              </a:ext>
            </a:extLst>
          </p:cNvPr>
          <p:cNvSpPr txBox="1"/>
          <p:nvPr/>
        </p:nvSpPr>
        <p:spPr>
          <a:xfrm>
            <a:off x="8646729" y="3388249"/>
            <a:ext cx="287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Option : Written or Practical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3E0D1C7-27C1-8FB7-93CC-55CD043A05BA}"/>
              </a:ext>
            </a:extLst>
          </p:cNvPr>
          <p:cNvSpPr txBox="1"/>
          <p:nvPr/>
        </p:nvSpPr>
        <p:spPr>
          <a:xfrm>
            <a:off x="8646729" y="3937228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Manual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1D708C6-8919-3B42-53B3-039E40AC9736}"/>
              </a:ext>
            </a:extLst>
          </p:cNvPr>
          <p:cNvSpPr txBox="1"/>
          <p:nvPr/>
        </p:nvSpPr>
        <p:spPr>
          <a:xfrm>
            <a:off x="8646729" y="4445575"/>
            <a:ext cx="3132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/>
              <a:t>Qty : Select Manual, </a:t>
            </a:r>
          </a:p>
          <a:p>
            <a:r>
              <a:rPr lang="en-IN" sz="1400" dirty="0"/>
              <a:t>Question : System auto select from Bank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B55745-865B-3A95-5E1B-691D07918B56}"/>
              </a:ext>
            </a:extLst>
          </p:cNvPr>
          <p:cNvSpPr txBox="1"/>
          <p:nvPr/>
        </p:nvSpPr>
        <p:spPr>
          <a:xfrm>
            <a:off x="8710191" y="492944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Select Manual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0220D4A-328C-F025-C925-4AAD0683848D}"/>
              </a:ext>
            </a:extLst>
          </p:cNvPr>
          <p:cNvSpPr txBox="1"/>
          <p:nvPr/>
        </p:nvSpPr>
        <p:spPr>
          <a:xfrm>
            <a:off x="8646729" y="5607381"/>
            <a:ext cx="2625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Option : Auto and Manual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ED8A575-DD12-1189-F94E-C3CAB174BCAA}"/>
              </a:ext>
            </a:extLst>
          </p:cNvPr>
          <p:cNvSpPr txBox="1"/>
          <p:nvPr/>
        </p:nvSpPr>
        <p:spPr>
          <a:xfrm>
            <a:off x="8712034" y="6283571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Manual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D1BDE33-615D-690C-576A-FEB102BAC7BF}"/>
              </a:ext>
            </a:extLst>
          </p:cNvPr>
          <p:cNvSpPr txBox="1"/>
          <p:nvPr/>
        </p:nvSpPr>
        <p:spPr>
          <a:xfrm>
            <a:off x="8710191" y="691308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Manual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5EA172-3584-33E8-C1C4-A114AC1C7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563340-A20D-AFAC-A4B3-CB9C5204547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17BF9-03D5-CDE1-27E0-FE2715668AB6}"/>
              </a:ext>
            </a:extLst>
          </p:cNvPr>
          <p:cNvSpPr txBox="1"/>
          <p:nvPr/>
        </p:nvSpPr>
        <p:spPr>
          <a:xfrm>
            <a:off x="1077284" y="7522228"/>
            <a:ext cx="1019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Californian FB" panose="0207040306080B030204" pitchFamily="18" charset="0"/>
              </a:rPr>
              <a:t>Note :- For new employee start exam with easy question and also manual option for select exam type  </a:t>
            </a:r>
          </a:p>
        </p:txBody>
      </p:sp>
    </p:spTree>
    <p:extLst>
      <p:ext uri="{BB962C8B-B14F-4D97-AF65-F5344CB8AC3E}">
        <p14:creationId xmlns:p14="http://schemas.microsoft.com/office/powerpoint/2010/main" val="63349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 rot="16200000">
            <a:off x="-3281010" y="401566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 Schedule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FD292-1C28-AD1C-FC7C-B0B33076A9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938" y="1169611"/>
            <a:ext cx="3681047" cy="675028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E16BA0-6302-E427-C2FA-752E1727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C060F1-A18B-4DC1-5DA5-C7CF690B41B4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81653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 rot="16200000">
            <a:off x="-3281010" y="401566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571930-9E80-64F5-2FCC-80A0F68A6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113" y="1147401"/>
            <a:ext cx="3694977" cy="68276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5D8D5A-3D63-8398-6581-C671C12AE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79670C-30AA-070F-E116-C27798A30AC0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34745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 rot="16200000">
            <a:off x="-3281010" y="401566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11A27E-3153-B3AE-C888-0179CAACAB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8214" y="1162342"/>
            <a:ext cx="3692502" cy="673881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3EC57A-D0B1-623A-3B56-8AD6893B9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9AE4BE-920D-E6A2-CADE-EDC2C4F8D882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7319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 rot="16200000">
            <a:off x="-3281010" y="401566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08D908-20B2-78A0-9575-1C4EC0620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057" y="1191280"/>
            <a:ext cx="3631326" cy="67837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8121B2-2157-9201-8A7A-9CDDBA102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12" y="2350255"/>
            <a:ext cx="3029803" cy="190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68524C6-7028-CA8C-8DE1-D1BC2646B6CC}"/>
              </a:ext>
            </a:extLst>
          </p:cNvPr>
          <p:cNvSpPr txBox="1"/>
          <p:nvPr/>
        </p:nvSpPr>
        <p:spPr>
          <a:xfrm>
            <a:off x="4653887" y="4289328"/>
            <a:ext cx="3398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solidFill>
                  <a:srgbClr val="00B050"/>
                </a:solidFill>
              </a:rPr>
              <a:t>You are Passed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E2D4E4-3F97-5C2A-4FC8-399F3C6A5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C81F61-F5F0-3012-B3FC-D63DD77D5702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413268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978C1-E67F-1E39-FFA7-328B394E5A8D}"/>
              </a:ext>
            </a:extLst>
          </p:cNvPr>
          <p:cNvSpPr txBox="1"/>
          <p:nvPr/>
        </p:nvSpPr>
        <p:spPr>
          <a:xfrm rot="16200000">
            <a:off x="-3281010" y="4015662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Exam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143E2-CC5C-D8CE-D44A-11DFA1949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7409" y="1154942"/>
            <a:ext cx="3597982" cy="6746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D6DD5-E56F-38A7-1983-D355804BF7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705" y="2156346"/>
            <a:ext cx="3264090" cy="23064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384D024-F9D9-2871-ECDC-B22D18083608}"/>
              </a:ext>
            </a:extLst>
          </p:cNvPr>
          <p:cNvSpPr txBox="1"/>
          <p:nvPr/>
        </p:nvSpPr>
        <p:spPr>
          <a:xfrm>
            <a:off x="4517409" y="4170430"/>
            <a:ext cx="35979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You are Failed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4AE9B5-8D13-D141-6680-02CCE879A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69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3396F3-3BF6-E6A8-F843-43671241D8EE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09061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9E01D56-67EB-2590-8899-D65B7248C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40501"/>
            <a:ext cx="11281043" cy="704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2979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7006055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307975" y="262056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382403" y="356686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Exam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5" y="2693679"/>
            <a:ext cx="810519" cy="810519"/>
          </a:xfrm>
          <a:prstGeom prst="rect">
            <a:avLst/>
          </a:prstGeom>
        </p:spPr>
      </p:pic>
      <p:sp>
        <p:nvSpPr>
          <p:cNvPr id="34" name="Rounded Rectangle 33"/>
          <p:cNvSpPr/>
          <p:nvPr/>
        </p:nvSpPr>
        <p:spPr>
          <a:xfrm>
            <a:off x="5387873" y="15943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5462301" y="25406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Pass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169771" y="3801282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7244199" y="4747580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Fail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744333" y="615176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818761" y="709806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Training Plan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7157908" y="614482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ounded Rectangle 43"/>
          <p:cNvSpPr/>
          <p:nvPr/>
        </p:nvSpPr>
        <p:spPr>
          <a:xfrm>
            <a:off x="7232336" y="709112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Training Record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9761670" y="614482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9836098" y="709112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Re-Exam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340" y="6217942"/>
            <a:ext cx="810519" cy="8105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771" y="1646648"/>
            <a:ext cx="1006063" cy="8380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277" y="3869345"/>
            <a:ext cx="774848" cy="8065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58" y="6314603"/>
            <a:ext cx="835209" cy="6452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937" y="6283051"/>
            <a:ext cx="737801" cy="737801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2849328" y="262655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ounded Rectangle 49"/>
          <p:cNvSpPr/>
          <p:nvPr/>
        </p:nvSpPr>
        <p:spPr>
          <a:xfrm>
            <a:off x="2923756" y="357285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Result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810698" y="1604106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ounded Rectangle 52"/>
          <p:cNvSpPr/>
          <p:nvPr/>
        </p:nvSpPr>
        <p:spPr>
          <a:xfrm>
            <a:off x="7885126" y="2550404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Certificate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368" y="1677220"/>
            <a:ext cx="810519" cy="810519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10201801" y="161322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ounded Rectangle 55"/>
          <p:cNvSpPr/>
          <p:nvPr/>
        </p:nvSpPr>
        <p:spPr>
          <a:xfrm>
            <a:off x="10276229" y="255952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Award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71" y="1686342"/>
            <a:ext cx="810519" cy="810519"/>
          </a:xfrm>
          <a:prstGeom prst="rect">
            <a:avLst/>
          </a:prstGeom>
        </p:spPr>
      </p:pic>
      <p:cxnSp>
        <p:nvCxnSpPr>
          <p:cNvPr id="58" name="Straight Arrow Connector 57"/>
          <p:cNvCxnSpPr>
            <a:stCxn id="25" idx="3"/>
            <a:endCxn id="49" idx="1"/>
          </p:cNvCxnSpPr>
          <p:nvPr/>
        </p:nvCxnSpPr>
        <p:spPr>
          <a:xfrm>
            <a:off x="2232468" y="3274468"/>
            <a:ext cx="616860" cy="59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34" idx="3"/>
            <a:endCxn id="52" idx="1"/>
          </p:cNvCxnSpPr>
          <p:nvPr/>
        </p:nvCxnSpPr>
        <p:spPr>
          <a:xfrm>
            <a:off x="7312366" y="2248223"/>
            <a:ext cx="498332" cy="97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3"/>
            <a:endCxn id="55" idx="1"/>
          </p:cNvCxnSpPr>
          <p:nvPr/>
        </p:nvCxnSpPr>
        <p:spPr>
          <a:xfrm>
            <a:off x="9735191" y="2258009"/>
            <a:ext cx="466610" cy="91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49" idx="3"/>
          </p:cNvCxnSpPr>
          <p:nvPr/>
        </p:nvCxnSpPr>
        <p:spPr>
          <a:xfrm flipH="1">
            <a:off x="4773821" y="3274468"/>
            <a:ext cx="191584" cy="599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965405" y="2222209"/>
            <a:ext cx="0" cy="2232833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34" idx="1"/>
          </p:cNvCxnSpPr>
          <p:nvPr/>
        </p:nvCxnSpPr>
        <p:spPr>
          <a:xfrm flipH="1">
            <a:off x="4965405" y="2248223"/>
            <a:ext cx="422468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cxnSpLocks/>
            <a:stCxn id="37" idx="1"/>
          </p:cNvCxnSpPr>
          <p:nvPr/>
        </p:nvCxnSpPr>
        <p:spPr>
          <a:xfrm flipH="1">
            <a:off x="4965405" y="4455185"/>
            <a:ext cx="2204366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38" idx="2"/>
          </p:cNvCxnSpPr>
          <p:nvPr/>
        </p:nvCxnSpPr>
        <p:spPr>
          <a:xfrm flipH="1" flipV="1">
            <a:off x="8126702" y="5247310"/>
            <a:ext cx="2833" cy="43047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681216" y="5655473"/>
            <a:ext cx="5010768" cy="3617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40" idx="0"/>
          </p:cNvCxnSpPr>
          <p:nvPr/>
        </p:nvCxnSpPr>
        <p:spPr>
          <a:xfrm>
            <a:off x="5701262" y="5691650"/>
            <a:ext cx="5318" cy="46011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126700" y="5639962"/>
            <a:ext cx="5318" cy="46011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0681183" y="5648153"/>
            <a:ext cx="5318" cy="46011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853" y="2663598"/>
            <a:ext cx="681474" cy="8400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43D15-1357-7910-8DD0-86ECC439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6694E-6CE5-6BA3-CD07-FD7B341C9578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75255-8F9C-F3ED-433F-3400B743BCDF}"/>
              </a:ext>
            </a:extLst>
          </p:cNvPr>
          <p:cNvSpPr txBox="1"/>
          <p:nvPr/>
        </p:nvSpPr>
        <p:spPr>
          <a:xfrm>
            <a:off x="735604" y="5069028"/>
            <a:ext cx="30523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rgbClr val="FF0000"/>
                </a:solidFill>
              </a:rPr>
              <a:t>Set Subject Wise weightage’s</a:t>
            </a: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endParaRPr lang="en-IN" dirty="0">
              <a:solidFill>
                <a:srgbClr val="FF0000"/>
              </a:solidFill>
            </a:endParaRPr>
          </a:p>
          <a:p>
            <a:pPr algn="ctr"/>
            <a:r>
              <a:rPr lang="en-IN" dirty="0">
                <a:solidFill>
                  <a:srgbClr val="FF0000"/>
                </a:solidFill>
              </a:rPr>
              <a:t>Like :- HR marks High but Work Instruction marks is Low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0C1FF-E833-E486-B597-77F454A40F44}"/>
              </a:ext>
            </a:extLst>
          </p:cNvPr>
          <p:cNvCxnSpPr>
            <a:cxnSpLocks/>
            <a:stCxn id="50" idx="2"/>
            <a:endCxn id="11" idx="0"/>
          </p:cNvCxnSpPr>
          <p:nvPr/>
        </p:nvCxnSpPr>
        <p:spPr>
          <a:xfrm flipH="1">
            <a:off x="2261800" y="4072585"/>
            <a:ext cx="1544459" cy="9964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87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7" grpId="0" animBg="1"/>
      <p:bldP spid="38" grpId="0" animBg="1"/>
      <p:bldP spid="40" grpId="0" animBg="1"/>
      <p:bldP spid="41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11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4B309-D3DC-DF0E-0365-BD3AE4A5D851}"/>
              </a:ext>
            </a:extLst>
          </p:cNvPr>
          <p:cNvSpPr txBox="1"/>
          <p:nvPr/>
        </p:nvSpPr>
        <p:spPr>
          <a:xfrm>
            <a:off x="0" y="113978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Dashboard</a:t>
            </a:r>
          </a:p>
          <a:p>
            <a:pPr algn="ctr"/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Digital </a:t>
            </a:r>
            <a:r>
              <a:rPr lang="en-IN" sz="3200" b="1" dirty="0" err="1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iHR</a:t>
            </a:r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System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012D7-38D0-75FA-293D-A943AB3AFCA1}"/>
              </a:ext>
            </a:extLst>
          </p:cNvPr>
          <p:cNvSpPr/>
          <p:nvPr/>
        </p:nvSpPr>
        <p:spPr>
          <a:xfrm>
            <a:off x="216510" y="2305532"/>
            <a:ext cx="11852401" cy="25595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054AFB-2B5F-34B0-5BFB-042C4CBF49BA}"/>
              </a:ext>
            </a:extLst>
          </p:cNvPr>
          <p:cNvSpPr/>
          <p:nvPr/>
        </p:nvSpPr>
        <p:spPr>
          <a:xfrm>
            <a:off x="421814" y="2896709"/>
            <a:ext cx="2018254" cy="1819327"/>
          </a:xfrm>
          <a:prstGeom prst="roundRect">
            <a:avLst>
              <a:gd name="adj" fmla="val 4424"/>
            </a:avLst>
          </a:prstGeom>
          <a:solidFill>
            <a:srgbClr val="FE4D8F"/>
          </a:solidFill>
          <a:ln>
            <a:solidFill>
              <a:srgbClr val="FE4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A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36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1E867-7D31-D844-C530-8894F29A0239}"/>
              </a:ext>
            </a:extLst>
          </p:cNvPr>
          <p:cNvSpPr/>
          <p:nvPr/>
        </p:nvSpPr>
        <p:spPr>
          <a:xfrm>
            <a:off x="2745827" y="2904362"/>
            <a:ext cx="2018253" cy="1819327"/>
          </a:xfrm>
          <a:prstGeom prst="roundRect">
            <a:avLst>
              <a:gd name="adj" fmla="val 6357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B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30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11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2B6627-11A4-6488-F91B-E12E433EE24C}"/>
              </a:ext>
            </a:extLst>
          </p:cNvPr>
          <p:cNvSpPr/>
          <p:nvPr/>
        </p:nvSpPr>
        <p:spPr>
          <a:xfrm>
            <a:off x="5098413" y="2904362"/>
            <a:ext cx="2018253" cy="1819327"/>
          </a:xfrm>
          <a:prstGeom prst="roundRect">
            <a:avLst>
              <a:gd name="adj" fmla="val 7002"/>
            </a:avLst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C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20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08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16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84AA2D-CCAC-71BE-0E93-5AC602E88CCE}"/>
              </a:ext>
            </a:extLst>
          </p:cNvPr>
          <p:cNvSpPr txBox="1"/>
          <p:nvPr/>
        </p:nvSpPr>
        <p:spPr>
          <a:xfrm>
            <a:off x="216508" y="2301310"/>
            <a:ext cx="1185240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to Job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15EC3C-DE6C-BE98-87C8-D6DF5C872141}"/>
              </a:ext>
            </a:extLst>
          </p:cNvPr>
          <p:cNvSpPr/>
          <p:nvPr/>
        </p:nvSpPr>
        <p:spPr>
          <a:xfrm>
            <a:off x="7449936" y="2904362"/>
            <a:ext cx="2018253" cy="1819327"/>
          </a:xfrm>
          <a:prstGeom prst="roundRect">
            <a:avLst>
              <a:gd name="adj" fmla="val 5713"/>
            </a:avLst>
          </a:prstGeom>
          <a:solidFill>
            <a:srgbClr val="14A42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28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03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83BAA7-6DEE-1183-E466-BC9AAC27DF42}"/>
              </a:ext>
            </a:extLst>
          </p:cNvPr>
          <p:cNvSpPr/>
          <p:nvPr/>
        </p:nvSpPr>
        <p:spPr>
          <a:xfrm>
            <a:off x="9793553" y="2912981"/>
            <a:ext cx="2018253" cy="1819327"/>
          </a:xfrm>
          <a:prstGeom prst="roundRect">
            <a:avLst>
              <a:gd name="adj" fmla="val 6357"/>
            </a:avLst>
          </a:prstGeom>
          <a:solidFill>
            <a:srgbClr val="09A4E9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18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20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0D61C46-041A-D9D8-B6C4-E752AF1B1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47" y="3004217"/>
            <a:ext cx="10494705" cy="5188061"/>
          </a:xfrm>
          <a:prstGeom prst="rect">
            <a:avLst/>
          </a:prstGeom>
          <a:ln>
            <a:solidFill>
              <a:srgbClr val="00746E"/>
            </a:solidFill>
          </a:ln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A8341E5-48EF-D0E7-9724-A284B920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00F19C-5B4D-418A-6BBC-6E5D29E1356E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2708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4B309-D3DC-DF0E-0365-BD3AE4A5D851}"/>
              </a:ext>
            </a:extLst>
          </p:cNvPr>
          <p:cNvSpPr txBox="1"/>
          <p:nvPr/>
        </p:nvSpPr>
        <p:spPr>
          <a:xfrm>
            <a:off x="0" y="1139780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Dashboard</a:t>
            </a:r>
          </a:p>
          <a:p>
            <a:pPr algn="ctr"/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Digital </a:t>
            </a:r>
            <a:r>
              <a:rPr lang="en-IN" sz="3200" b="1" dirty="0" err="1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iHR</a:t>
            </a:r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System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012D7-38D0-75FA-293D-A943AB3AFCA1}"/>
              </a:ext>
            </a:extLst>
          </p:cNvPr>
          <p:cNvSpPr/>
          <p:nvPr/>
        </p:nvSpPr>
        <p:spPr>
          <a:xfrm>
            <a:off x="216510" y="2305532"/>
            <a:ext cx="11852401" cy="255954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054AFB-2B5F-34B0-5BFB-042C4CBF49BA}"/>
              </a:ext>
            </a:extLst>
          </p:cNvPr>
          <p:cNvSpPr/>
          <p:nvPr/>
        </p:nvSpPr>
        <p:spPr>
          <a:xfrm>
            <a:off x="421814" y="2896709"/>
            <a:ext cx="2018254" cy="1819327"/>
          </a:xfrm>
          <a:prstGeom prst="roundRect">
            <a:avLst>
              <a:gd name="adj" fmla="val 4424"/>
            </a:avLst>
          </a:prstGeom>
          <a:solidFill>
            <a:srgbClr val="FE4D8F"/>
          </a:solidFill>
          <a:ln>
            <a:solidFill>
              <a:srgbClr val="FE4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A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36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05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1E867-7D31-D844-C530-8894F29A0239}"/>
              </a:ext>
            </a:extLst>
          </p:cNvPr>
          <p:cNvSpPr/>
          <p:nvPr/>
        </p:nvSpPr>
        <p:spPr>
          <a:xfrm>
            <a:off x="2745827" y="2904362"/>
            <a:ext cx="2018253" cy="1819327"/>
          </a:xfrm>
          <a:prstGeom prst="roundRect">
            <a:avLst>
              <a:gd name="adj" fmla="val 6357"/>
            </a:avLst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B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30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11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08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2B6627-11A4-6488-F91B-E12E433EE24C}"/>
              </a:ext>
            </a:extLst>
          </p:cNvPr>
          <p:cNvSpPr/>
          <p:nvPr/>
        </p:nvSpPr>
        <p:spPr>
          <a:xfrm>
            <a:off x="5098413" y="2904362"/>
            <a:ext cx="2018253" cy="1819327"/>
          </a:xfrm>
          <a:prstGeom prst="roundRect">
            <a:avLst>
              <a:gd name="adj" fmla="val 7002"/>
            </a:avLst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Plant – C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20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08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16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67BC26-0136-E056-0266-CFF3A6F54616}"/>
              </a:ext>
            </a:extLst>
          </p:cNvPr>
          <p:cNvSpPr/>
          <p:nvPr/>
        </p:nvSpPr>
        <p:spPr>
          <a:xfrm>
            <a:off x="190614" y="5262014"/>
            <a:ext cx="11852404" cy="21234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411D03F-1C12-31BC-9ED3-F7D045C1A8B0}"/>
              </a:ext>
            </a:extLst>
          </p:cNvPr>
          <p:cNvSpPr/>
          <p:nvPr/>
        </p:nvSpPr>
        <p:spPr>
          <a:xfrm>
            <a:off x="442296" y="5841626"/>
            <a:ext cx="2350995" cy="140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08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43398B-E080-53C0-3C18-DE62F8F85F35}"/>
              </a:ext>
            </a:extLst>
          </p:cNvPr>
          <p:cNvSpPr/>
          <p:nvPr/>
        </p:nvSpPr>
        <p:spPr>
          <a:xfrm>
            <a:off x="3343548" y="5835233"/>
            <a:ext cx="2329570" cy="140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08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A43D99-1168-1E68-2624-BBFDC266E1CA}"/>
              </a:ext>
            </a:extLst>
          </p:cNvPr>
          <p:cNvSpPr/>
          <p:nvPr/>
        </p:nvSpPr>
        <p:spPr>
          <a:xfrm>
            <a:off x="6346206" y="5841626"/>
            <a:ext cx="2329570" cy="14008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3rd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10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80EA3F-A8D8-0010-7487-E655B80FA850}"/>
              </a:ext>
            </a:extLst>
          </p:cNvPr>
          <p:cNvSpPr/>
          <p:nvPr/>
        </p:nvSpPr>
        <p:spPr>
          <a:xfrm>
            <a:off x="9406485" y="5841627"/>
            <a:ext cx="2329570" cy="14008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10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84AA2D-CCAC-71BE-0E93-5AC602E88CCE}"/>
              </a:ext>
            </a:extLst>
          </p:cNvPr>
          <p:cNvSpPr txBox="1"/>
          <p:nvPr/>
        </p:nvSpPr>
        <p:spPr>
          <a:xfrm>
            <a:off x="216508" y="2301310"/>
            <a:ext cx="11852403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to Job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47A8C0-6CDF-2DD5-8537-C402B4539150}"/>
              </a:ext>
            </a:extLst>
          </p:cNvPr>
          <p:cNvSpPr txBox="1"/>
          <p:nvPr/>
        </p:nvSpPr>
        <p:spPr>
          <a:xfrm>
            <a:off x="190613" y="5264288"/>
            <a:ext cx="11852401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 Wise Fit to Job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15EC3C-DE6C-BE98-87C8-D6DF5C872141}"/>
              </a:ext>
            </a:extLst>
          </p:cNvPr>
          <p:cNvSpPr/>
          <p:nvPr/>
        </p:nvSpPr>
        <p:spPr>
          <a:xfrm>
            <a:off x="7449936" y="2904362"/>
            <a:ext cx="2018253" cy="1819327"/>
          </a:xfrm>
          <a:prstGeom prst="roundRect">
            <a:avLst>
              <a:gd name="adj" fmla="val 5713"/>
            </a:avLst>
          </a:prstGeom>
          <a:solidFill>
            <a:srgbClr val="14A42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28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03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00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483BAA7-6DEE-1183-E466-BC9AAC27DF42}"/>
              </a:ext>
            </a:extLst>
          </p:cNvPr>
          <p:cNvSpPr/>
          <p:nvPr/>
        </p:nvSpPr>
        <p:spPr>
          <a:xfrm>
            <a:off x="9793553" y="2912981"/>
            <a:ext cx="2018253" cy="1819327"/>
          </a:xfrm>
          <a:prstGeom prst="roundRect">
            <a:avLst>
              <a:gd name="adj" fmla="val 6357"/>
            </a:avLst>
          </a:prstGeom>
          <a:solidFill>
            <a:srgbClr val="09A4E9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Marketing</a:t>
            </a:r>
          </a:p>
          <a:p>
            <a:endParaRPr lang="en-IN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 = 18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= 10</a:t>
            </a:r>
          </a:p>
          <a:p>
            <a:pPr algn="r"/>
            <a:r>
              <a:rPr lang="en-IN" sz="2400" dirty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= 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A8D48A-A124-459B-55E4-14DDD07E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6D952F-2A75-FFD5-5D8C-45B21B52D18A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1339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4B309-D3DC-DF0E-0365-BD3AE4A5D851}"/>
              </a:ext>
            </a:extLst>
          </p:cNvPr>
          <p:cNvSpPr txBox="1"/>
          <p:nvPr/>
        </p:nvSpPr>
        <p:spPr>
          <a:xfrm>
            <a:off x="0" y="1046551"/>
            <a:ext cx="12191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Dashboard</a:t>
            </a:r>
          </a:p>
          <a:p>
            <a:pPr algn="ctr"/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Digital </a:t>
            </a:r>
            <a:r>
              <a:rPr lang="en-IN" sz="3200" b="1" dirty="0" err="1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iHR</a:t>
            </a:r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System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C4D4F2-6CEA-A27D-95C0-E0D028311B0B}"/>
              </a:ext>
            </a:extLst>
          </p:cNvPr>
          <p:cNvSpPr/>
          <p:nvPr/>
        </p:nvSpPr>
        <p:spPr>
          <a:xfrm>
            <a:off x="151233" y="2460319"/>
            <a:ext cx="5665675" cy="252737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4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14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167 – Barot Sanjay			98</a:t>
            </a:r>
          </a:p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157 – </a:t>
            </a:r>
            <a:r>
              <a:rPr lang="en-IN" sz="2000" dirty="0" err="1">
                <a:ln w="0"/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Govinda</a:t>
            </a:r>
            <a:r>
              <a:rPr lang="en-IN" sz="2000" dirty="0">
                <a:ln w="0"/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Mahendra		89</a:t>
            </a:r>
          </a:p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00A19B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570 – Joshi Sunil D.			88</a:t>
            </a:r>
          </a:p>
          <a:p>
            <a:pPr marL="514350" indent="-514350">
              <a:buAutoNum type="arabicPeriod"/>
            </a:pPr>
            <a:endParaRPr lang="en-IN" sz="1600" dirty="0">
              <a:ln w="0"/>
              <a:solidFill>
                <a:srgbClr val="00A19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dirty="0">
              <a:ln w="0"/>
              <a:solidFill>
                <a:srgbClr val="00A19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dirty="0">
              <a:ln w="0"/>
              <a:solidFill>
                <a:srgbClr val="00A19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dirty="0">
              <a:ln w="0"/>
              <a:solidFill>
                <a:srgbClr val="00A19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dirty="0">
              <a:ln w="0"/>
              <a:solidFill>
                <a:srgbClr val="00A19B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F473A8C-E26B-1298-5FC4-380AB5051720}"/>
              </a:ext>
            </a:extLst>
          </p:cNvPr>
          <p:cNvSpPr/>
          <p:nvPr/>
        </p:nvSpPr>
        <p:spPr>
          <a:xfrm>
            <a:off x="6209056" y="2460320"/>
            <a:ext cx="5833962" cy="252737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167 – Barot Sanjay			58</a:t>
            </a:r>
          </a:p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157 – </a:t>
            </a:r>
            <a:r>
              <a:rPr lang="en-IN" sz="20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Govinda</a:t>
            </a:r>
            <a:r>
              <a:rPr lang="en-I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Mahendra		47</a:t>
            </a:r>
          </a:p>
          <a:p>
            <a:pPr marL="514350" indent="-514350">
              <a:buAutoNum type="arabicPeriod"/>
            </a:pPr>
            <a:r>
              <a:rPr lang="en-IN" sz="20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570 – Joshi Sunil D.			32</a:t>
            </a:r>
          </a:p>
          <a:p>
            <a:endParaRPr lang="en-IN" sz="20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B2C88A3-42CE-F401-5A5A-211436A1F367}"/>
              </a:ext>
            </a:extLst>
          </p:cNvPr>
          <p:cNvSpPr/>
          <p:nvPr/>
        </p:nvSpPr>
        <p:spPr>
          <a:xfrm>
            <a:off x="148982" y="5440640"/>
            <a:ext cx="2480290" cy="1382398"/>
          </a:xfrm>
          <a:prstGeom prst="rect">
            <a:avLst/>
          </a:prstGeom>
          <a:solidFill>
            <a:srgbClr val="B086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IN" sz="32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 Interview List</a:t>
            </a:r>
          </a:p>
          <a:p>
            <a:endParaRPr lang="en-IN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525</a:t>
            </a:r>
          </a:p>
          <a:p>
            <a:pPr algn="ctr"/>
            <a:endParaRPr lang="en-I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F38BC0-E7EF-4F44-0DCD-92128B76F8E5}"/>
              </a:ext>
            </a:extLst>
          </p:cNvPr>
          <p:cNvSpPr/>
          <p:nvPr/>
        </p:nvSpPr>
        <p:spPr>
          <a:xfrm>
            <a:off x="3259878" y="5414633"/>
            <a:ext cx="2480290" cy="1382398"/>
          </a:xfrm>
          <a:prstGeom prst="rect">
            <a:avLst/>
          </a:prstGeom>
          <a:solidFill>
            <a:srgbClr val="B086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IN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Other Exam Passed</a:t>
            </a:r>
          </a:p>
          <a:p>
            <a:endParaRPr lang="en-IN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  <a:p>
            <a:pPr algn="ctr"/>
            <a:endParaRPr lang="en-I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478539-D244-ADAA-5BE0-FADE4C7D8CA4}"/>
              </a:ext>
            </a:extLst>
          </p:cNvPr>
          <p:cNvSpPr/>
          <p:nvPr/>
        </p:nvSpPr>
        <p:spPr>
          <a:xfrm>
            <a:off x="6370774" y="5414633"/>
            <a:ext cx="2480290" cy="1382398"/>
          </a:xfrm>
          <a:prstGeom prst="rect">
            <a:avLst/>
          </a:prstGeom>
          <a:solidFill>
            <a:srgbClr val="B086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IN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195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Promotion</a:t>
            </a:r>
            <a:r>
              <a:rPr lang="en-IN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Exam Passed</a:t>
            </a:r>
          </a:p>
          <a:p>
            <a:endParaRPr lang="en-IN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</a:p>
          <a:p>
            <a:pPr algn="ctr"/>
            <a:endParaRPr lang="en-I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4DB5A5C-76BC-F662-EA5D-B2E69F044A27}"/>
              </a:ext>
            </a:extLst>
          </p:cNvPr>
          <p:cNvSpPr/>
          <p:nvPr/>
        </p:nvSpPr>
        <p:spPr>
          <a:xfrm>
            <a:off x="9481670" y="5414633"/>
            <a:ext cx="2480290" cy="1382398"/>
          </a:xfrm>
          <a:prstGeom prst="rect">
            <a:avLst/>
          </a:prstGeom>
          <a:solidFill>
            <a:srgbClr val="B08600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algn="ctr"/>
            <a:endParaRPr lang="en-IN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Quarter Wise Exam Paper</a:t>
            </a:r>
          </a:p>
          <a:p>
            <a:endParaRPr lang="en-IN" sz="3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4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9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IN" sz="28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  <a:p>
            <a:pPr algn="ctr"/>
            <a:endParaRPr lang="en-IN" sz="28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IN" sz="16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2D8229A-A975-8C02-B456-F0B0BE56DB90}"/>
              </a:ext>
            </a:extLst>
          </p:cNvPr>
          <p:cNvSpPr txBox="1"/>
          <p:nvPr/>
        </p:nvSpPr>
        <p:spPr>
          <a:xfrm>
            <a:off x="148982" y="2460320"/>
            <a:ext cx="5665676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to Job Top 10 Employee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C666AB-486B-75EA-06CB-CBD7EA197C7F}"/>
              </a:ext>
            </a:extLst>
          </p:cNvPr>
          <p:cNvSpPr txBox="1"/>
          <p:nvPr/>
        </p:nvSpPr>
        <p:spPr>
          <a:xfrm>
            <a:off x="6204614" y="2460320"/>
            <a:ext cx="5833962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Unfit to Job Top 10 Employee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38E665-0274-B373-B68E-6ECC00EE7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E5C477-125F-2BB3-CE11-5239B5AD136F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353755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94B309-D3DC-DF0E-0365-BD3AE4A5D851}"/>
              </a:ext>
            </a:extLst>
          </p:cNvPr>
          <p:cNvSpPr txBox="1"/>
          <p:nvPr/>
        </p:nvSpPr>
        <p:spPr>
          <a:xfrm>
            <a:off x="0" y="1123285"/>
            <a:ext cx="12191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Dashboard</a:t>
            </a:r>
          </a:p>
          <a:p>
            <a:pPr algn="ctr"/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Digital </a:t>
            </a:r>
            <a:r>
              <a:rPr lang="en-IN" sz="3200" b="1" dirty="0" err="1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iHR</a:t>
            </a:r>
            <a:r>
              <a:rPr lang="en-IN" sz="3200" b="1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 System</a:t>
            </a:r>
          </a:p>
          <a:p>
            <a:pPr algn="ctr"/>
            <a:r>
              <a:rPr lang="en-IN" sz="3200" b="1" dirty="0">
                <a:ln w="0">
                  <a:solidFill>
                    <a:schemeClr val="accent2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PLANT - A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012D7-38D0-75FA-293D-A943AB3AFCA1}"/>
              </a:ext>
            </a:extLst>
          </p:cNvPr>
          <p:cNvSpPr/>
          <p:nvPr/>
        </p:nvSpPr>
        <p:spPr>
          <a:xfrm>
            <a:off x="216510" y="3008912"/>
            <a:ext cx="5665675" cy="19255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6054AFB-2B5F-34B0-5BFB-042C4CBF49BA}"/>
              </a:ext>
            </a:extLst>
          </p:cNvPr>
          <p:cNvSpPr/>
          <p:nvPr/>
        </p:nvSpPr>
        <p:spPr>
          <a:xfrm>
            <a:off x="421814" y="3600090"/>
            <a:ext cx="1611702" cy="1218374"/>
          </a:xfrm>
          <a:prstGeom prst="roundRect">
            <a:avLst/>
          </a:prstGeom>
          <a:solidFill>
            <a:srgbClr val="FE4D8F"/>
          </a:solidFill>
          <a:ln>
            <a:solidFill>
              <a:srgbClr val="FE4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</a:t>
            </a:r>
          </a:p>
          <a:p>
            <a:endParaRPr lang="en-I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56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401E867-7D31-D844-C530-8894F29A0239}"/>
              </a:ext>
            </a:extLst>
          </p:cNvPr>
          <p:cNvSpPr/>
          <p:nvPr/>
        </p:nvSpPr>
        <p:spPr>
          <a:xfrm>
            <a:off x="2264262" y="3600090"/>
            <a:ext cx="1611702" cy="1218374"/>
          </a:xfrm>
          <a:prstGeom prst="roundRect">
            <a:avLst/>
          </a:prstGeom>
          <a:solidFill>
            <a:srgbClr val="00A19B"/>
          </a:solidFill>
          <a:ln>
            <a:solidFill>
              <a:srgbClr val="00A1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</a:t>
            </a:r>
          </a:p>
          <a:p>
            <a:endParaRPr lang="en-I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10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D2B6627-11A4-6488-F91B-E12E433EE24C}"/>
              </a:ext>
            </a:extLst>
          </p:cNvPr>
          <p:cNvSpPr/>
          <p:nvPr/>
        </p:nvSpPr>
        <p:spPr>
          <a:xfrm>
            <a:off x="4109674" y="3600090"/>
            <a:ext cx="1611702" cy="1218374"/>
          </a:xfrm>
          <a:prstGeom prst="roundRect">
            <a:avLst/>
          </a:prstGeom>
          <a:solidFill>
            <a:srgbClr val="5E47E5"/>
          </a:solidFill>
          <a:ln>
            <a:solidFill>
              <a:srgbClr val="5E47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</a:p>
          <a:p>
            <a:endParaRPr lang="en-IN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10</a:t>
            </a:r>
            <a:endParaRPr lang="en-IN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B67BC26-0136-E056-0266-CFF3A6F54616}"/>
              </a:ext>
            </a:extLst>
          </p:cNvPr>
          <p:cNvSpPr/>
          <p:nvPr/>
        </p:nvSpPr>
        <p:spPr>
          <a:xfrm>
            <a:off x="190614" y="5344075"/>
            <a:ext cx="11852404" cy="212345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411D03F-1C12-31BC-9ED3-F7D045C1A8B0}"/>
              </a:ext>
            </a:extLst>
          </p:cNvPr>
          <p:cNvSpPr/>
          <p:nvPr/>
        </p:nvSpPr>
        <p:spPr>
          <a:xfrm>
            <a:off x="442296" y="5923687"/>
            <a:ext cx="2350995" cy="140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08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743398B-E080-53C0-3C18-DE62F8F85F35}"/>
              </a:ext>
            </a:extLst>
          </p:cNvPr>
          <p:cNvSpPr/>
          <p:nvPr/>
        </p:nvSpPr>
        <p:spPr>
          <a:xfrm>
            <a:off x="3343548" y="5917294"/>
            <a:ext cx="2329570" cy="1407199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08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02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7A43D99-1168-1E68-2624-BBFDC266E1CA}"/>
              </a:ext>
            </a:extLst>
          </p:cNvPr>
          <p:cNvSpPr/>
          <p:nvPr/>
        </p:nvSpPr>
        <p:spPr>
          <a:xfrm>
            <a:off x="6346206" y="5923687"/>
            <a:ext cx="2329570" cy="140080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3rd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10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980EA3F-A8D8-0010-7487-E655B80FA850}"/>
              </a:ext>
            </a:extLst>
          </p:cNvPr>
          <p:cNvSpPr/>
          <p:nvPr/>
        </p:nvSpPr>
        <p:spPr>
          <a:xfrm>
            <a:off x="9406485" y="5923688"/>
            <a:ext cx="2329570" cy="14008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IN" sz="2800" baseline="30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IN" sz="2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Quarter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Pass: 10</a:t>
            </a:r>
          </a:p>
          <a:p>
            <a:pPr algn="r"/>
            <a:r>
              <a:rPr lang="en-IN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Fail : 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10A4CA5-AA14-612F-1578-B762CBAB8D48}"/>
              </a:ext>
            </a:extLst>
          </p:cNvPr>
          <p:cNvSpPr/>
          <p:nvPr/>
        </p:nvSpPr>
        <p:spPr>
          <a:xfrm>
            <a:off x="6191632" y="3008628"/>
            <a:ext cx="5851386" cy="192555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800" dirty="0">
              <a:solidFill>
                <a:srgbClr val="0074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B81212F-36FC-FFA2-7640-CCC27098C97D}"/>
              </a:ext>
            </a:extLst>
          </p:cNvPr>
          <p:cNvSpPr/>
          <p:nvPr/>
        </p:nvSpPr>
        <p:spPr>
          <a:xfrm>
            <a:off x="6396936" y="3599806"/>
            <a:ext cx="1611702" cy="1218374"/>
          </a:xfrm>
          <a:prstGeom prst="roundRect">
            <a:avLst/>
          </a:prstGeom>
          <a:solidFill>
            <a:srgbClr val="F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Attend</a:t>
            </a:r>
          </a:p>
          <a:p>
            <a:endParaRPr lang="en-IN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56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7E87A2D3-0079-083C-6C5B-F6539014157F}"/>
              </a:ext>
            </a:extLst>
          </p:cNvPr>
          <p:cNvSpPr/>
          <p:nvPr/>
        </p:nvSpPr>
        <p:spPr>
          <a:xfrm>
            <a:off x="8348322" y="3599806"/>
            <a:ext cx="1611702" cy="1218374"/>
          </a:xfrm>
          <a:prstGeom prst="roundRect">
            <a:avLst/>
          </a:prstGeom>
          <a:solidFill>
            <a:srgbClr val="CD5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Pending</a:t>
            </a:r>
          </a:p>
          <a:p>
            <a:endParaRPr lang="en-IN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10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BB727F3-16B7-FBAD-30FF-AE8FAA3EAC35}"/>
              </a:ext>
            </a:extLst>
          </p:cNvPr>
          <p:cNvSpPr/>
          <p:nvPr/>
        </p:nvSpPr>
        <p:spPr>
          <a:xfrm>
            <a:off x="10220579" y="3599806"/>
            <a:ext cx="1611702" cy="1218374"/>
          </a:xfrm>
          <a:prstGeom prst="roundRect">
            <a:avLst/>
          </a:prstGeom>
          <a:solidFill>
            <a:srgbClr val="54D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Unattended</a:t>
            </a:r>
          </a:p>
          <a:p>
            <a:endParaRPr lang="en-I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10</a:t>
            </a: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384AA2D-CCAC-71BE-0E93-5AC602E88CCE}"/>
              </a:ext>
            </a:extLst>
          </p:cNvPr>
          <p:cNvSpPr txBox="1"/>
          <p:nvPr/>
        </p:nvSpPr>
        <p:spPr>
          <a:xfrm>
            <a:off x="216509" y="3004690"/>
            <a:ext cx="5665676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Fit to Job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33C357-2E3B-BADF-5B48-ED14DA3D47DC}"/>
              </a:ext>
            </a:extLst>
          </p:cNvPr>
          <p:cNvSpPr txBox="1"/>
          <p:nvPr/>
        </p:nvSpPr>
        <p:spPr>
          <a:xfrm>
            <a:off x="6191630" y="3004690"/>
            <a:ext cx="5851385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Un-qualified Training Plan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547A8C0-6CDF-2DD5-8537-C402B4539150}"/>
              </a:ext>
            </a:extLst>
          </p:cNvPr>
          <p:cNvSpPr txBox="1"/>
          <p:nvPr/>
        </p:nvSpPr>
        <p:spPr>
          <a:xfrm>
            <a:off x="190613" y="5346349"/>
            <a:ext cx="11852401" cy="4616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rgbClr val="0074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Quarter Wise Fit to Job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B9644C-49C5-B884-6522-F64D947F7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E66496-578C-F24B-EEB1-79F6130029EA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98595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387873" y="2716693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5462301" y="3662991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Reports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641133" y="522991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ounded Rectangle 57"/>
          <p:cNvSpPr/>
          <p:nvPr/>
        </p:nvSpPr>
        <p:spPr>
          <a:xfrm>
            <a:off x="715561" y="617621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Pass / Fail Report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2945096" y="522991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ounded Rectangle 60"/>
          <p:cNvSpPr/>
          <p:nvPr/>
        </p:nvSpPr>
        <p:spPr>
          <a:xfrm>
            <a:off x="3019524" y="617621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Quarter/Year Wise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5263589" y="523136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ounded Rectangle 63"/>
          <p:cNvSpPr/>
          <p:nvPr/>
        </p:nvSpPr>
        <p:spPr>
          <a:xfrm>
            <a:off x="5338017" y="617765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Subject Wise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567552" y="523136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ounded Rectangle 66"/>
          <p:cNvSpPr/>
          <p:nvPr/>
        </p:nvSpPr>
        <p:spPr>
          <a:xfrm>
            <a:off x="7641980" y="617765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Wrong Answer Summary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9871515" y="522991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ounded Rectangle 71"/>
          <p:cNvSpPr/>
          <p:nvPr/>
        </p:nvSpPr>
        <p:spPr>
          <a:xfrm>
            <a:off x="9945943" y="617621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Summary / Details Reports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6344802" y="4162721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517715" y="4662982"/>
            <a:ext cx="9134779" cy="1009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1517715" y="4649966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3928601" y="4639680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6347460" y="4640464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8524481" y="4660598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10652494" y="4645843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511" y="2831543"/>
            <a:ext cx="652529" cy="7728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880" y="5239488"/>
            <a:ext cx="688973" cy="9115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692" y="5304121"/>
            <a:ext cx="776220" cy="7762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79" y="5283629"/>
            <a:ext cx="813403" cy="8134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381" y="5292978"/>
            <a:ext cx="794127" cy="83401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17" y="5302591"/>
            <a:ext cx="768652" cy="7686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DA044-996B-11F5-82DF-1E05B60E6F47}"/>
              </a:ext>
            </a:extLst>
          </p:cNvPr>
          <p:cNvSpPr txBox="1"/>
          <p:nvPr/>
        </p:nvSpPr>
        <p:spPr>
          <a:xfrm>
            <a:off x="11724" y="1093754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Other Reports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4" name="Rounded Rectangle 44">
            <a:extLst>
              <a:ext uri="{FF2B5EF4-FFF2-40B4-BE49-F238E27FC236}">
                <a16:creationId xmlns:a16="http://schemas.microsoft.com/office/drawing/2014/main" id="{F2EA0E05-8B1B-C655-AA66-583F863FD65A}"/>
              </a:ext>
            </a:extLst>
          </p:cNvPr>
          <p:cNvSpPr/>
          <p:nvPr/>
        </p:nvSpPr>
        <p:spPr>
          <a:xfrm>
            <a:off x="638892" y="5227043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57">
            <a:extLst>
              <a:ext uri="{FF2B5EF4-FFF2-40B4-BE49-F238E27FC236}">
                <a16:creationId xmlns:a16="http://schemas.microsoft.com/office/drawing/2014/main" id="{696584D0-D526-E40D-3754-C1C24B08A1CB}"/>
              </a:ext>
            </a:extLst>
          </p:cNvPr>
          <p:cNvSpPr/>
          <p:nvPr/>
        </p:nvSpPr>
        <p:spPr>
          <a:xfrm>
            <a:off x="713320" y="6173341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Pass / Fail Report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4D935D-9DF0-F522-69D1-771727434B66}"/>
              </a:ext>
            </a:extLst>
          </p:cNvPr>
          <p:cNvCxnSpPr/>
          <p:nvPr/>
        </p:nvCxnSpPr>
        <p:spPr>
          <a:xfrm flipH="1" flipV="1">
            <a:off x="1515474" y="4647092"/>
            <a:ext cx="5316" cy="59074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E21ECC7-EBE0-ADD0-0482-C7C3FAB2A9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39" y="5236614"/>
            <a:ext cx="688973" cy="91156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B541868-C25A-83B7-9E50-DA26D8347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CE1EE-BBD4-0B16-358A-9353AD561C32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187945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60" grpId="0" animBg="1"/>
      <p:bldP spid="61" grpId="0" animBg="1"/>
      <p:bldP spid="63" grpId="0" animBg="1"/>
      <p:bldP spid="64" grpId="0" animBg="1"/>
      <p:bldP spid="66" grpId="0" animBg="1"/>
      <p:bldP spid="67" grpId="0" animBg="1"/>
      <p:bldP spid="71" grpId="0" animBg="1"/>
      <p:bldP spid="72" grpId="0" animBg="1"/>
      <p:bldP spid="2" grpId="0"/>
      <p:bldP spid="4" grpId="0" animBg="1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02195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Internal Recruitment 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06C0CB-FBE0-B4EF-CDEC-CB89BF79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76</a:t>
            </a:fld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B41A748-B37A-0DC6-0FC4-E2B2F6A791B6}"/>
              </a:ext>
            </a:extLst>
          </p:cNvPr>
          <p:cNvSpPr/>
          <p:nvPr/>
        </p:nvSpPr>
        <p:spPr>
          <a:xfrm>
            <a:off x="486809" y="4360346"/>
            <a:ext cx="1632563" cy="1153453"/>
          </a:xfrm>
          <a:prstGeom prst="round2DiagRect">
            <a:avLst/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Select Job profile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54E99A93-35EB-254B-946A-A0CD6DFEE577}"/>
              </a:ext>
            </a:extLst>
          </p:cNvPr>
          <p:cNvSpPr/>
          <p:nvPr/>
        </p:nvSpPr>
        <p:spPr>
          <a:xfrm>
            <a:off x="3227709" y="2299002"/>
            <a:ext cx="2239107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Show List Who passed Promotion and Multiskilled Exam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95488A08-B8DC-D19E-7C09-2E53F00715FA}"/>
              </a:ext>
            </a:extLst>
          </p:cNvPr>
          <p:cNvSpPr/>
          <p:nvPr/>
        </p:nvSpPr>
        <p:spPr>
          <a:xfrm>
            <a:off x="3179845" y="4114800"/>
            <a:ext cx="2239107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Select Employee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C2389835-7DEF-F36A-EE0F-363BCF377D98}"/>
              </a:ext>
            </a:extLst>
          </p:cNvPr>
          <p:cNvSpPr/>
          <p:nvPr/>
        </p:nvSpPr>
        <p:spPr>
          <a:xfrm>
            <a:off x="6341878" y="4036401"/>
            <a:ext cx="2011643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Inform to Candidate </a:t>
            </a:r>
          </a:p>
          <a:p>
            <a:pPr algn="ctr"/>
            <a:r>
              <a:rPr lang="en-I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Message | E-mail 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22893215-81E7-D9CA-DF00-1C93DDE17FB0}"/>
              </a:ext>
            </a:extLst>
          </p:cNvPr>
          <p:cNvSpPr/>
          <p:nvPr/>
        </p:nvSpPr>
        <p:spPr>
          <a:xfrm>
            <a:off x="3179845" y="6033105"/>
            <a:ext cx="2239107" cy="1404228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Select Interview Date and Time</a:t>
            </a:r>
          </a:p>
        </p:txBody>
      </p:sp>
      <p:sp>
        <p:nvSpPr>
          <p:cNvPr id="23" name="Rectangle: Diagonal Corners Rounded 22">
            <a:extLst>
              <a:ext uri="{FF2B5EF4-FFF2-40B4-BE49-F238E27FC236}">
                <a16:creationId xmlns:a16="http://schemas.microsoft.com/office/drawing/2014/main" id="{5A647257-BE0E-0C2A-5F5C-7B9ADAB686DB}"/>
              </a:ext>
            </a:extLst>
          </p:cNvPr>
          <p:cNvSpPr/>
          <p:nvPr/>
        </p:nvSpPr>
        <p:spPr>
          <a:xfrm>
            <a:off x="9172462" y="2234547"/>
            <a:ext cx="1888473" cy="966665"/>
          </a:xfrm>
          <a:prstGeom prst="round2DiagRect">
            <a:avLst/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First Interview by HR</a:t>
            </a:r>
          </a:p>
        </p:txBody>
      </p:sp>
      <p:sp>
        <p:nvSpPr>
          <p:cNvPr id="24" name="Rectangle: Diagonal Corners Rounded 23">
            <a:extLst>
              <a:ext uri="{FF2B5EF4-FFF2-40B4-BE49-F238E27FC236}">
                <a16:creationId xmlns:a16="http://schemas.microsoft.com/office/drawing/2014/main" id="{8FD0A768-8724-BCBE-66C0-5CC5BF17E872}"/>
              </a:ext>
            </a:extLst>
          </p:cNvPr>
          <p:cNvSpPr/>
          <p:nvPr/>
        </p:nvSpPr>
        <p:spPr>
          <a:xfrm>
            <a:off x="9177891" y="3636552"/>
            <a:ext cx="1883044" cy="966665"/>
          </a:xfrm>
          <a:prstGeom prst="round2DiagRect">
            <a:avLst/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HR Assessment </a:t>
            </a:r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66023082-42DB-1D6D-F1FB-223A92C6A0DA}"/>
              </a:ext>
            </a:extLst>
          </p:cNvPr>
          <p:cNvSpPr/>
          <p:nvPr/>
        </p:nvSpPr>
        <p:spPr>
          <a:xfrm>
            <a:off x="9172462" y="5030467"/>
            <a:ext cx="1883044" cy="966665"/>
          </a:xfrm>
          <a:prstGeom prst="round2DiagRect">
            <a:avLst/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Second Interview by </a:t>
            </a:r>
          </a:p>
        </p:txBody>
      </p:sp>
      <p:sp>
        <p:nvSpPr>
          <p:cNvPr id="28" name="Rectangle: Diagonal Corners Rounded 27">
            <a:extLst>
              <a:ext uri="{FF2B5EF4-FFF2-40B4-BE49-F238E27FC236}">
                <a16:creationId xmlns:a16="http://schemas.microsoft.com/office/drawing/2014/main" id="{6AB115AA-0666-DFC5-4795-0C532FFA28CE}"/>
              </a:ext>
            </a:extLst>
          </p:cNvPr>
          <p:cNvSpPr/>
          <p:nvPr/>
        </p:nvSpPr>
        <p:spPr>
          <a:xfrm>
            <a:off x="9164371" y="6462051"/>
            <a:ext cx="1968178" cy="966665"/>
          </a:xfrm>
          <a:prstGeom prst="round2DiagRect">
            <a:avLst/>
          </a:prstGeom>
          <a:solidFill>
            <a:srgbClr val="25FFF5"/>
          </a:solidFill>
          <a:ln>
            <a:solidFill>
              <a:srgbClr val="25FFF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Change Job Profile </a:t>
            </a:r>
          </a:p>
          <a:p>
            <a:pPr algn="ctr"/>
            <a:r>
              <a:rPr lang="en-IN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Light" panose="020B0502040204020203" pitchFamily="34" charset="0"/>
              </a:rPr>
              <a:t>if Pass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83BDE9-D227-AD65-7EF8-8A99A1FC995C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5418952" y="4738516"/>
            <a:ext cx="922926" cy="78399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1B10C3-D45A-ED97-176B-F497FD56D058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2119372" y="4816915"/>
            <a:ext cx="1060473" cy="120158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4982A3-F83E-91CD-A263-28E777CD4DB7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>
            <a:off x="2119372" y="4937073"/>
            <a:ext cx="1060473" cy="1798146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BC6C1E-6F35-F821-2FFC-C51D1F91EAFC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>
            <a:off x="5466816" y="3001117"/>
            <a:ext cx="875062" cy="1737399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AE3044-1BB7-F7A0-C505-9D1F58F23322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2119372" y="3001117"/>
            <a:ext cx="1108337" cy="1935956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5D16C1-631C-5A5E-B1F6-A2EA738D089B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5418952" y="4738516"/>
            <a:ext cx="922926" cy="1996703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A47AC86-A6ED-66DD-61FA-E59AEA0F1B92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8353521" y="2717880"/>
            <a:ext cx="818941" cy="2020636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ED2E8-A10B-BDE7-9FB4-A5FB36A4BCD5}"/>
              </a:ext>
            </a:extLst>
          </p:cNvPr>
          <p:cNvCxnSpPr>
            <a:cxnSpLocks/>
            <a:stCxn id="21" idx="0"/>
            <a:endCxn id="24" idx="2"/>
          </p:cNvCxnSpPr>
          <p:nvPr/>
        </p:nvCxnSpPr>
        <p:spPr>
          <a:xfrm flipV="1">
            <a:off x="8353521" y="4119885"/>
            <a:ext cx="824370" cy="618631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4E23BD2-A830-ECDE-3CC6-0DED43A95283}"/>
              </a:ext>
            </a:extLst>
          </p:cNvPr>
          <p:cNvCxnSpPr>
            <a:cxnSpLocks/>
            <a:stCxn id="21" idx="0"/>
            <a:endCxn id="25" idx="2"/>
          </p:cNvCxnSpPr>
          <p:nvPr/>
        </p:nvCxnSpPr>
        <p:spPr>
          <a:xfrm>
            <a:off x="8353521" y="4738516"/>
            <a:ext cx="818941" cy="775284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A3BC759-8631-693F-7288-28930610E9D6}"/>
              </a:ext>
            </a:extLst>
          </p:cNvPr>
          <p:cNvCxnSpPr>
            <a:cxnSpLocks/>
            <a:stCxn id="21" idx="0"/>
            <a:endCxn id="28" idx="2"/>
          </p:cNvCxnSpPr>
          <p:nvPr/>
        </p:nvCxnSpPr>
        <p:spPr>
          <a:xfrm>
            <a:off x="8353521" y="4738516"/>
            <a:ext cx="810850" cy="2206868"/>
          </a:xfrm>
          <a:prstGeom prst="straightConnector1">
            <a:avLst/>
          </a:prstGeom>
          <a:ln w="38100">
            <a:solidFill>
              <a:srgbClr val="25FFF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9D8310F-43C9-5FED-91F7-2487E60BB1C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238164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6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A94BFEA-C936-5E2F-8B20-273059DC6A43}"/>
              </a:ext>
            </a:extLst>
          </p:cNvPr>
          <p:cNvSpPr txBox="1"/>
          <p:nvPr/>
        </p:nvSpPr>
        <p:spPr>
          <a:xfrm>
            <a:off x="1" y="102195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Family Background Data</a:t>
            </a:r>
            <a:endParaRPr lang="en-IN" sz="4000" b="1" dirty="0">
              <a:latin typeface="Californian FB" panose="0207040306080B030204" pitchFamily="18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606C0CB-FBE0-B4EF-CDEC-CB89BF79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77</a:t>
            </a:fld>
            <a:endParaRPr lang="en-US"/>
          </a:p>
        </p:txBody>
      </p:sp>
      <p:sp>
        <p:nvSpPr>
          <p:cNvPr id="16" name="Rectangle: Diagonal Corners Rounded 15">
            <a:extLst>
              <a:ext uri="{FF2B5EF4-FFF2-40B4-BE49-F238E27FC236}">
                <a16:creationId xmlns:a16="http://schemas.microsoft.com/office/drawing/2014/main" id="{4B41A748-B37A-0DC6-0FC4-E2B2F6A791B6}"/>
              </a:ext>
            </a:extLst>
          </p:cNvPr>
          <p:cNvSpPr/>
          <p:nvPr/>
        </p:nvSpPr>
        <p:spPr>
          <a:xfrm>
            <a:off x="1534109" y="4114800"/>
            <a:ext cx="1632563" cy="1153453"/>
          </a:xfrm>
          <a:prstGeom prst="round2DiagRect">
            <a:avLst/>
          </a:prstGeom>
          <a:solidFill>
            <a:srgbClr val="B43665"/>
          </a:solidFill>
          <a:ln>
            <a:solidFill>
              <a:srgbClr val="B4366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Family Background Details</a:t>
            </a:r>
          </a:p>
        </p:txBody>
      </p: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54E99A93-35EB-254B-946A-A0CD6DFEE577}"/>
              </a:ext>
            </a:extLst>
          </p:cNvPr>
          <p:cNvSpPr/>
          <p:nvPr/>
        </p:nvSpPr>
        <p:spPr>
          <a:xfrm>
            <a:off x="5138570" y="2109566"/>
            <a:ext cx="2239107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B43665"/>
          </a:solidFill>
          <a:ln>
            <a:solidFill>
              <a:srgbClr val="B4366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Decide Template</a:t>
            </a:r>
          </a:p>
        </p:txBody>
      </p:sp>
      <p:sp>
        <p:nvSpPr>
          <p:cNvPr id="20" name="Rectangle: Diagonal Corners Rounded 19">
            <a:extLst>
              <a:ext uri="{FF2B5EF4-FFF2-40B4-BE49-F238E27FC236}">
                <a16:creationId xmlns:a16="http://schemas.microsoft.com/office/drawing/2014/main" id="{95488A08-B8DC-D19E-7C09-2E53F00715FA}"/>
              </a:ext>
            </a:extLst>
          </p:cNvPr>
          <p:cNvSpPr/>
          <p:nvPr/>
        </p:nvSpPr>
        <p:spPr>
          <a:xfrm>
            <a:off x="5090706" y="3925364"/>
            <a:ext cx="2239107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B43665"/>
          </a:solidFill>
          <a:ln>
            <a:solidFill>
              <a:srgbClr val="B4366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Retention period</a:t>
            </a:r>
          </a:p>
        </p:txBody>
      </p:sp>
      <p:sp>
        <p:nvSpPr>
          <p:cNvPr id="21" name="Rectangle: Diagonal Corners Rounded 20">
            <a:extLst>
              <a:ext uri="{FF2B5EF4-FFF2-40B4-BE49-F238E27FC236}">
                <a16:creationId xmlns:a16="http://schemas.microsoft.com/office/drawing/2014/main" id="{C2389835-7DEF-F36A-EE0F-363BCF377D98}"/>
              </a:ext>
            </a:extLst>
          </p:cNvPr>
          <p:cNvSpPr/>
          <p:nvPr/>
        </p:nvSpPr>
        <p:spPr>
          <a:xfrm>
            <a:off x="9342157" y="3864024"/>
            <a:ext cx="2011643" cy="1404229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B43665"/>
          </a:solidFill>
          <a:ln>
            <a:solidFill>
              <a:srgbClr val="B4366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Help for Promotion </a:t>
            </a:r>
            <a:endParaRPr lang="en-IN" sz="1600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22893215-81E7-D9CA-DF00-1C93DDE17FB0}"/>
              </a:ext>
            </a:extLst>
          </p:cNvPr>
          <p:cNvSpPr/>
          <p:nvPr/>
        </p:nvSpPr>
        <p:spPr>
          <a:xfrm>
            <a:off x="5090706" y="5843669"/>
            <a:ext cx="2239107" cy="1404228"/>
          </a:xfrm>
          <a:prstGeom prst="round2DiagRect">
            <a:avLst>
              <a:gd name="adj1" fmla="val 25656"/>
              <a:gd name="adj2" fmla="val 0"/>
            </a:avLst>
          </a:prstGeom>
          <a:solidFill>
            <a:srgbClr val="B43665"/>
          </a:solidFill>
          <a:ln>
            <a:solidFill>
              <a:srgbClr val="B43665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Bahnschrift Light" panose="020B0502040204020203" pitchFamily="34" charset="0"/>
              </a:rPr>
              <a:t>Reports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83BDE9-D227-AD65-7EF8-8A99A1FC995C}"/>
              </a:ext>
            </a:extLst>
          </p:cNvPr>
          <p:cNvCxnSpPr>
            <a:cxnSpLocks/>
            <a:stCxn id="20" idx="0"/>
            <a:endCxn id="21" idx="2"/>
          </p:cNvCxnSpPr>
          <p:nvPr/>
        </p:nvCxnSpPr>
        <p:spPr>
          <a:xfrm flipV="1">
            <a:off x="7329813" y="4566139"/>
            <a:ext cx="2012344" cy="61340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1B10C3-D45A-ED97-176B-F497FD56D058}"/>
              </a:ext>
            </a:extLst>
          </p:cNvPr>
          <p:cNvCxnSpPr>
            <a:cxnSpLocks/>
            <a:stCxn id="16" idx="0"/>
            <a:endCxn id="20" idx="2"/>
          </p:cNvCxnSpPr>
          <p:nvPr/>
        </p:nvCxnSpPr>
        <p:spPr>
          <a:xfrm flipV="1">
            <a:off x="3166672" y="4627479"/>
            <a:ext cx="1924034" cy="64048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04982A3-F83E-91CD-A263-28E777CD4DB7}"/>
              </a:ext>
            </a:extLst>
          </p:cNvPr>
          <p:cNvCxnSpPr>
            <a:cxnSpLocks/>
            <a:stCxn id="16" idx="0"/>
            <a:endCxn id="22" idx="2"/>
          </p:cNvCxnSpPr>
          <p:nvPr/>
        </p:nvCxnSpPr>
        <p:spPr>
          <a:xfrm>
            <a:off x="3166672" y="4691527"/>
            <a:ext cx="1924034" cy="1854256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5BC6C1E-6F35-F821-2FFC-C51D1F91EAFC}"/>
              </a:ext>
            </a:extLst>
          </p:cNvPr>
          <p:cNvCxnSpPr>
            <a:cxnSpLocks/>
            <a:stCxn id="18" idx="0"/>
            <a:endCxn id="21" idx="2"/>
          </p:cNvCxnSpPr>
          <p:nvPr/>
        </p:nvCxnSpPr>
        <p:spPr>
          <a:xfrm>
            <a:off x="7377677" y="2811681"/>
            <a:ext cx="1964480" cy="1754458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DAE3044-1BB7-F7A0-C505-9D1F58F23322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flipV="1">
            <a:off x="3166672" y="2811681"/>
            <a:ext cx="1971898" cy="1879846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85D16C1-631C-5A5E-B1F6-A2EA738D089B}"/>
              </a:ext>
            </a:extLst>
          </p:cNvPr>
          <p:cNvCxnSpPr>
            <a:cxnSpLocks/>
            <a:stCxn id="22" idx="0"/>
            <a:endCxn id="21" idx="2"/>
          </p:cNvCxnSpPr>
          <p:nvPr/>
        </p:nvCxnSpPr>
        <p:spPr>
          <a:xfrm flipV="1">
            <a:off x="7329813" y="4566139"/>
            <a:ext cx="2012344" cy="1979644"/>
          </a:xfrm>
          <a:prstGeom prst="straightConnector1">
            <a:avLst/>
          </a:prstGeom>
          <a:ln w="38100">
            <a:solidFill>
              <a:srgbClr val="B43665"/>
            </a:solidFill>
            <a:tailEnd type="triangle"/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9D8310F-43C9-5FED-91F7-2487E60BB1C6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</p:spTree>
    <p:extLst>
      <p:ext uri="{BB962C8B-B14F-4D97-AF65-F5344CB8AC3E}">
        <p14:creationId xmlns:p14="http://schemas.microsoft.com/office/powerpoint/2010/main" val="72745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16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1186198"/>
            <a:ext cx="11536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482FE1"/>
                  </a:solidFill>
                  <a:prstDash val="solid"/>
                </a:ln>
                <a:solidFill>
                  <a:srgbClr val="482FE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Backups Plan</a:t>
            </a:r>
            <a:endParaRPr lang="en-IN" sz="4400" b="1" dirty="0">
              <a:ln w="12700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784734" y="2139316"/>
            <a:ext cx="10818261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Autonomous system.</a:t>
            </a:r>
          </a:p>
          <a:p>
            <a:r>
              <a:rPr lang="en-IN" dirty="0"/>
              <a:t>HR Executive and Happiness Manager are responsible</a:t>
            </a:r>
          </a:p>
          <a:p>
            <a:pPr indent="446088"/>
            <a:r>
              <a:rPr lang="en-IN" dirty="0"/>
              <a:t>          Maintain and evaluate data </a:t>
            </a:r>
          </a:p>
          <a:p>
            <a:pPr indent="446088"/>
            <a:endParaRPr lang="en-IN" dirty="0"/>
          </a:p>
          <a:p>
            <a:r>
              <a:rPr lang="en-IN" dirty="0"/>
              <a:t>Instructor responsible for Current employee FTJ</a:t>
            </a:r>
          </a:p>
          <a:p>
            <a:pPr marL="2063750" indent="-1347788"/>
            <a:r>
              <a:rPr lang="en-IN" dirty="0"/>
              <a:t>Gape Finding </a:t>
            </a:r>
          </a:p>
          <a:p>
            <a:pPr marL="2063750" indent="-1347788"/>
            <a:r>
              <a:rPr lang="en-IN" dirty="0"/>
              <a:t>Training Plan</a:t>
            </a:r>
          </a:p>
          <a:p>
            <a:pPr marL="2063750" indent="-1347788"/>
            <a:r>
              <a:rPr lang="en-IN" dirty="0"/>
              <a:t>Training </a:t>
            </a:r>
          </a:p>
          <a:p>
            <a:pPr marL="2063750" indent="-1347788"/>
            <a:r>
              <a:rPr lang="en-IN" dirty="0"/>
              <a:t>Re-exam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743760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79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985153"/>
            <a:ext cx="115361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Benefits </a:t>
            </a:r>
          </a:p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of Fit to Job Digital Human Resource System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838200" y="2634806"/>
            <a:ext cx="1081826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sz="3200" dirty="0"/>
              <a:t>From very first day productive employee</a:t>
            </a:r>
          </a:p>
          <a:p>
            <a:r>
              <a:rPr lang="en-IN" sz="3200" dirty="0"/>
              <a:t>24/7 interview</a:t>
            </a:r>
          </a:p>
          <a:p>
            <a:r>
              <a:rPr lang="en-IN" sz="3200" dirty="0"/>
              <a:t>Skill person interview</a:t>
            </a:r>
          </a:p>
          <a:p>
            <a:r>
              <a:rPr lang="en-IN" sz="3200" dirty="0" err="1"/>
              <a:t>Choisable</a:t>
            </a:r>
            <a:r>
              <a:rPr lang="en-IN" sz="3200" dirty="0"/>
              <a:t> interview</a:t>
            </a:r>
          </a:p>
          <a:p>
            <a:r>
              <a:rPr lang="en-IN" sz="3200" dirty="0"/>
              <a:t>Recruitment justification</a:t>
            </a:r>
          </a:p>
          <a:p>
            <a:r>
              <a:rPr lang="en-IN" dirty="0"/>
              <a:t>Find right candidate - Right employee Right Job</a:t>
            </a:r>
            <a:endParaRPr lang="en-IN" sz="3200" dirty="0"/>
          </a:p>
          <a:p>
            <a:r>
              <a:rPr lang="en-IN" dirty="0"/>
              <a:t>Reduce hidden expenses </a:t>
            </a:r>
          </a:p>
          <a:p>
            <a:r>
              <a:rPr lang="en-IN" sz="3200" dirty="0"/>
              <a:t>Remove wrong selection</a:t>
            </a:r>
          </a:p>
          <a:p>
            <a:r>
              <a:rPr lang="en-IN" sz="3200" dirty="0"/>
              <a:t>Skill &amp; Fit to job improve</a:t>
            </a:r>
          </a:p>
          <a:p>
            <a:r>
              <a:rPr lang="en-IN" sz="3200" dirty="0"/>
              <a:t>Self responsible employees</a:t>
            </a:r>
          </a:p>
        </p:txBody>
      </p:sp>
    </p:spTree>
    <p:extLst>
      <p:ext uri="{BB962C8B-B14F-4D97-AF65-F5344CB8AC3E}">
        <p14:creationId xmlns:p14="http://schemas.microsoft.com/office/powerpoint/2010/main" val="206474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0A9E587-AFC7-76FE-A20D-A64C49600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40501"/>
            <a:ext cx="11281043" cy="7047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9" name="Callout: Bent Line with Border and Accent Bar 18">
            <a:extLst>
              <a:ext uri="{FF2B5EF4-FFF2-40B4-BE49-F238E27FC236}">
                <a16:creationId xmlns:a16="http://schemas.microsoft.com/office/drawing/2014/main" id="{740C85EB-F7DE-41A1-8727-7268AB888B9A}"/>
              </a:ext>
            </a:extLst>
          </p:cNvPr>
          <p:cNvSpPr/>
          <p:nvPr/>
        </p:nvSpPr>
        <p:spPr>
          <a:xfrm>
            <a:off x="3098797" y="4665053"/>
            <a:ext cx="493485" cy="34290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58844"/>
              <a:gd name="adj6" fmla="val -441283"/>
            </a:avLst>
          </a:prstGeom>
          <a:noFill/>
          <a:ln w="38100">
            <a:solidFill>
              <a:srgbClr val="B43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BEB64B-8FE2-B262-7197-99D321F13AA5}"/>
              </a:ext>
            </a:extLst>
          </p:cNvPr>
          <p:cNvSpPr/>
          <p:nvPr/>
        </p:nvSpPr>
        <p:spPr>
          <a:xfrm>
            <a:off x="163541" y="2002574"/>
            <a:ext cx="1628969" cy="832156"/>
          </a:xfrm>
          <a:prstGeom prst="rect">
            <a:avLst/>
          </a:prstGeom>
          <a:solidFill>
            <a:srgbClr val="B43665"/>
          </a:solidFill>
          <a:ln>
            <a:solidFill>
              <a:srgbClr val="B436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VACANCY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3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DE7C5-4DA8-9321-7CB1-019C998DF214}"/>
              </a:ext>
            </a:extLst>
          </p:cNvPr>
          <p:cNvSpPr txBox="1"/>
          <p:nvPr/>
        </p:nvSpPr>
        <p:spPr>
          <a:xfrm>
            <a:off x="0" y="69303"/>
            <a:ext cx="1219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“FIT TO JOB”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6DFC43-66F8-DD4D-799B-3BDE48908FB8}"/>
              </a:ext>
            </a:extLst>
          </p:cNvPr>
          <p:cNvSpPr txBox="1"/>
          <p:nvPr/>
        </p:nvSpPr>
        <p:spPr>
          <a:xfrm>
            <a:off x="327903" y="985153"/>
            <a:ext cx="115361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Benefits </a:t>
            </a:r>
          </a:p>
          <a:p>
            <a:pPr algn="ctr"/>
            <a:r>
              <a:rPr lang="en-IN" sz="44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of Fit to Job Digital Human Resource System</a:t>
            </a:r>
            <a:endParaRPr lang="en-IN" sz="4400" b="1" dirty="0">
              <a:latin typeface="Californian FB" panose="0207040306080B0302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385A8F-D0E4-7DF4-B524-C698CEEF4D07}"/>
              </a:ext>
            </a:extLst>
          </p:cNvPr>
          <p:cNvSpPr txBox="1"/>
          <p:nvPr/>
        </p:nvSpPr>
        <p:spPr>
          <a:xfrm>
            <a:off x="838200" y="2634806"/>
            <a:ext cx="1081826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715963" indent="-715963">
              <a:buFont typeface="Wingdings" panose="05000000000000000000" pitchFamily="2" charset="2"/>
              <a:buChar char="Ø"/>
              <a:defRPr sz="3200">
                <a:solidFill>
                  <a:srgbClr val="00746E"/>
                </a:solidFill>
              </a:defRPr>
            </a:lvl1pPr>
          </a:lstStyle>
          <a:p>
            <a:r>
              <a:rPr lang="en-IN" dirty="0"/>
              <a:t>Self reliable employee</a:t>
            </a:r>
          </a:p>
          <a:p>
            <a:r>
              <a:rPr lang="en-IN" dirty="0"/>
              <a:t>Replace </a:t>
            </a:r>
            <a:r>
              <a:rPr lang="en-IN" dirty="0" err="1"/>
              <a:t>unFTJ</a:t>
            </a:r>
            <a:r>
              <a:rPr lang="en-IN" dirty="0"/>
              <a:t> employees</a:t>
            </a:r>
          </a:p>
          <a:p>
            <a:r>
              <a:rPr lang="en-IN" dirty="0"/>
              <a:t>Independent employees</a:t>
            </a:r>
          </a:p>
          <a:p>
            <a:r>
              <a:rPr lang="en-IN" dirty="0"/>
              <a:t>Multi skill employee</a:t>
            </a:r>
          </a:p>
          <a:p>
            <a:r>
              <a:rPr lang="en-IN" sz="3200" dirty="0"/>
              <a:t>Employee growth plan</a:t>
            </a:r>
          </a:p>
          <a:p>
            <a:r>
              <a:rPr lang="en-IN" sz="3200" dirty="0"/>
              <a:t>Employee Vision clear</a:t>
            </a:r>
          </a:p>
          <a:p>
            <a:r>
              <a:rPr lang="en-IN" dirty="0"/>
              <a:t>Employee wise training plan</a:t>
            </a:r>
          </a:p>
          <a:p>
            <a:r>
              <a:rPr lang="en-IN" sz="3200" dirty="0"/>
              <a:t>Employee wise FTJ </a:t>
            </a:r>
            <a:r>
              <a:rPr lang="en-IN" dirty="0"/>
              <a:t>growth</a:t>
            </a:r>
            <a:endParaRPr lang="en-IN" sz="3200" dirty="0"/>
          </a:p>
          <a:p>
            <a:r>
              <a:rPr lang="en-IN" dirty="0"/>
              <a:t>Data Management Tool</a:t>
            </a:r>
            <a:endParaRPr lang="en-IN" sz="3200" dirty="0"/>
          </a:p>
          <a:p>
            <a:endParaRPr lang="en-IN" sz="3200" dirty="0"/>
          </a:p>
          <a:p>
            <a:endParaRPr lang="en-IN" sz="3200" dirty="0"/>
          </a:p>
          <a:p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333822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FDA044-996B-11F5-82DF-1E05B60E6F47}"/>
              </a:ext>
            </a:extLst>
          </p:cNvPr>
          <p:cNvSpPr txBox="1"/>
          <p:nvPr/>
        </p:nvSpPr>
        <p:spPr>
          <a:xfrm>
            <a:off x="11724" y="1093754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Benefits </a:t>
            </a:r>
          </a:p>
          <a:p>
            <a:pPr algn="ctr"/>
            <a:r>
              <a:rPr lang="en-IN" sz="3200" dirty="0">
                <a:ln w="0">
                  <a:solidFill>
                    <a:schemeClr val="accent2"/>
                  </a:solidFill>
                </a:ln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fornian FB" panose="0207040306080B030204" pitchFamily="18" charset="0"/>
              </a:rPr>
              <a:t>of Fit to Job Digital Human Resource System</a:t>
            </a:r>
            <a:endParaRPr lang="en-IN" sz="3200" b="1" dirty="0">
              <a:latin typeface="Californian FB" panose="0207040306080B0302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DB67A54-6027-49DE-B95F-FE099F0B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3085D7-A089-A9D1-E202-5B79C2AE6243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A10B0-CAB1-D2B5-8599-65C28FFB0E09}"/>
              </a:ext>
            </a:extLst>
          </p:cNvPr>
          <p:cNvSpPr txBox="1"/>
          <p:nvPr/>
        </p:nvSpPr>
        <p:spPr>
          <a:xfrm>
            <a:off x="867112" y="2466449"/>
            <a:ext cx="610423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Paper less activity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Remove Data loss problem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Autonomous update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Advance system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Data autonomous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IN" sz="3200" dirty="0">
                <a:solidFill>
                  <a:srgbClr val="00746E"/>
                </a:solidFill>
              </a:rPr>
              <a:t>Reduce Expense</a:t>
            </a:r>
          </a:p>
        </p:txBody>
      </p:sp>
    </p:spTree>
    <p:extLst>
      <p:ext uri="{BB962C8B-B14F-4D97-AF65-F5344CB8AC3E}">
        <p14:creationId xmlns:p14="http://schemas.microsoft.com/office/powerpoint/2010/main" val="2288790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BCEE72-8E13-BA16-8EAA-571734131950}"/>
              </a:ext>
            </a:extLst>
          </p:cNvPr>
          <p:cNvSpPr txBox="1"/>
          <p:nvPr/>
        </p:nvSpPr>
        <p:spPr>
          <a:xfrm>
            <a:off x="11724" y="2907322"/>
            <a:ext cx="12180276" cy="2646878"/>
          </a:xfrm>
          <a:prstGeom prst="rect">
            <a:avLst/>
          </a:prstGeom>
          <a:noFill/>
          <a:scene3d>
            <a:camera prst="orthographicFront">
              <a:rot lat="21594000" lon="0" rev="0"/>
            </a:camera>
            <a:lightRig rig="twoPt" dir="t"/>
          </a:scene3d>
          <a:sp3d prstMaterial="translucentPowder">
            <a:bevelT w="0" h="0"/>
            <a:bevelB w="0" h="0"/>
          </a:sp3d>
        </p:spPr>
        <p:txBody>
          <a:bodyPr wrap="square" rtlCol="0">
            <a:spAutoFit/>
            <a:scene3d>
              <a:camera prst="perspective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IN" sz="16600" b="1" dirty="0">
                <a:solidFill>
                  <a:srgbClr val="00746E"/>
                </a:solidFill>
                <a:latin typeface="Academy Engraved LET" pitchFamily="2" charset="0"/>
              </a:rPr>
              <a:t>Thank You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DB67A54-6027-49DE-B95F-FE099F0B6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40B8-6E5A-D55F-EA23-E83869082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020D9-63C7-1B5F-9C88-815FA4132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C19354-45A8-6801-9193-67F5FBB22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1668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New Employee Exam Module</a:t>
            </a:r>
            <a:endParaRPr lang="en-US" sz="4400" b="1" dirty="0">
              <a:latin typeface="+mj-lt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307975" y="40418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382403" y="49881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Barcode Scan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2837713" y="40418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2912141" y="49881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Login with OTP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43" name="Straight Connector 42"/>
          <p:cNvCxnSpPr>
            <a:stCxn id="41" idx="1"/>
            <a:endCxn id="38" idx="3"/>
          </p:cNvCxnSpPr>
          <p:nvPr/>
        </p:nvCxnSpPr>
        <p:spPr>
          <a:xfrm flipH="1">
            <a:off x="2232468" y="4695723"/>
            <a:ext cx="605245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5315784" y="40418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ounded Rectangle 47"/>
          <p:cNvSpPr/>
          <p:nvPr/>
        </p:nvSpPr>
        <p:spPr>
          <a:xfrm>
            <a:off x="5390212" y="49881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Name Details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7693224" y="40418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7767652" y="49881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Job Profile 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0060032" y="4041820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10134460" y="498811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Exam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59" name="Straight Connector 58"/>
          <p:cNvCxnSpPr>
            <a:stCxn id="47" idx="1"/>
            <a:endCxn id="41" idx="3"/>
          </p:cNvCxnSpPr>
          <p:nvPr/>
        </p:nvCxnSpPr>
        <p:spPr>
          <a:xfrm flipH="1">
            <a:off x="4762206" y="4695723"/>
            <a:ext cx="553578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51" idx="1"/>
            <a:endCxn id="47" idx="3"/>
          </p:cNvCxnSpPr>
          <p:nvPr/>
        </p:nvCxnSpPr>
        <p:spPr>
          <a:xfrm flipH="1">
            <a:off x="7240277" y="4695723"/>
            <a:ext cx="45294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9617717" y="4695723"/>
            <a:ext cx="452947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7" y="4090651"/>
            <a:ext cx="880910" cy="8809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209" y="4090651"/>
            <a:ext cx="648671" cy="8486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891" y="4086581"/>
            <a:ext cx="535646" cy="8849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310" y="4069871"/>
            <a:ext cx="918400" cy="918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71" y="4123811"/>
            <a:ext cx="810519" cy="810519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8570410" y="618366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ounded Rectangle 81"/>
          <p:cNvSpPr/>
          <p:nvPr/>
        </p:nvSpPr>
        <p:spPr>
          <a:xfrm>
            <a:off x="8644838" y="712996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Result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5720885" y="618366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ounded Rectangle 84"/>
          <p:cNvSpPr/>
          <p:nvPr/>
        </p:nvSpPr>
        <p:spPr>
          <a:xfrm>
            <a:off x="5795313" y="712996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Feedback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03" y="6226343"/>
            <a:ext cx="681474" cy="84003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557" y="6236684"/>
            <a:ext cx="888660" cy="86908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B028C4-44BC-4297-B529-5ADC7EC3311A}"/>
              </a:ext>
            </a:extLst>
          </p:cNvPr>
          <p:cNvCxnSpPr>
            <a:cxnSpLocks/>
            <a:stCxn id="55" idx="2"/>
            <a:endCxn id="73" idx="3"/>
          </p:cNvCxnSpPr>
          <p:nvPr/>
        </p:nvCxnSpPr>
        <p:spPr>
          <a:xfrm flipH="1">
            <a:off x="10494903" y="5487848"/>
            <a:ext cx="522060" cy="134972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0D6B4EF-DE43-1F70-F45A-A9CA745CC36A}"/>
              </a:ext>
            </a:extLst>
          </p:cNvPr>
          <p:cNvCxnSpPr>
            <a:cxnSpLocks/>
            <a:stCxn id="73" idx="1"/>
            <a:endCxn id="84" idx="3"/>
          </p:cNvCxnSpPr>
          <p:nvPr/>
        </p:nvCxnSpPr>
        <p:spPr>
          <a:xfrm flipH="1">
            <a:off x="7645378" y="6837570"/>
            <a:ext cx="925032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847CA9-9C32-F8CD-BF2C-8E244C9E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5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7" grpId="0" animBg="1"/>
      <p:bldP spid="48" grpId="0" animBg="1"/>
      <p:bldP spid="51" grpId="0" animBg="1"/>
      <p:bldP spid="52" grpId="0" animBg="1"/>
      <p:bldP spid="54" grpId="0" animBg="1"/>
      <p:bldP spid="55" grpId="0" animBg="1"/>
      <p:bldP spid="73" grpId="0" animBg="1"/>
      <p:bldP spid="82" grpId="0" animBg="1"/>
      <p:bldP spid="84" grpId="0" animBg="1"/>
      <p:bldP spid="8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Digital Suggestion Module</a:t>
            </a:r>
            <a:endParaRPr lang="en-US" sz="4400" b="1" dirty="0">
              <a:latin typeface="+mj-lt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315784" y="138085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5390212" y="232715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Digital Suggestion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315784" y="363495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5390212" y="458125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Select Job Profile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43" name="Straight Connector 42"/>
          <p:cNvCxnSpPr>
            <a:stCxn id="41" idx="0"/>
            <a:endCxn id="40" idx="2"/>
          </p:cNvCxnSpPr>
          <p:nvPr/>
        </p:nvCxnSpPr>
        <p:spPr>
          <a:xfrm flipH="1" flipV="1">
            <a:off x="6272715" y="2826883"/>
            <a:ext cx="5316" cy="80807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657" y="1443978"/>
            <a:ext cx="764517" cy="764517"/>
          </a:xfrm>
          <a:prstGeom prst="rect">
            <a:avLst/>
          </a:prstGeom>
        </p:spPr>
      </p:pic>
      <p:sp>
        <p:nvSpPr>
          <p:cNvPr id="44" name="Rounded Rectangle 43"/>
          <p:cNvSpPr/>
          <p:nvPr/>
        </p:nvSpPr>
        <p:spPr>
          <a:xfrm>
            <a:off x="5315784" y="566679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5390212" y="661309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Type Suggestion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cxnSp>
        <p:nvCxnSpPr>
          <p:cNvPr id="49" name="Straight Connector 48"/>
          <p:cNvCxnSpPr>
            <a:stCxn id="44" idx="0"/>
            <a:endCxn id="42" idx="2"/>
          </p:cNvCxnSpPr>
          <p:nvPr/>
        </p:nvCxnSpPr>
        <p:spPr>
          <a:xfrm flipH="1" flipV="1">
            <a:off x="6272715" y="5080986"/>
            <a:ext cx="5316" cy="585808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7" y="3662856"/>
            <a:ext cx="918400" cy="918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207" y="5720093"/>
            <a:ext cx="795494" cy="795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D02559-2028-0330-CE1C-FB9E61375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61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4" grpId="0" animBg="1"/>
      <p:bldP spid="4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5284381" y="143539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358809" y="238169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6" y="1456650"/>
            <a:ext cx="918400" cy="9184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2714847" y="357604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2789275" y="452234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Press Operator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3916473" y="5584562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3990901" y="6530860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Data</a:t>
            </a:r>
            <a:r>
              <a:rPr lang="en-IN" b="1" dirty="0">
                <a:latin typeface="Californian FB" panose="0207040306080B030204" pitchFamily="18" charset="0"/>
              </a:rPr>
              <a:t> </a:t>
            </a:r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Entry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7562124" y="357604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7636552" y="452234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Halper</a:t>
            </a:r>
            <a:endParaRPr lang="en-US" sz="16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6684938" y="5584562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6759366" y="6530860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C00000"/>
                </a:solidFill>
                <a:latin typeface="Californian FB" panose="0207040306080B030204" pitchFamily="18" charset="0"/>
              </a:rPr>
              <a:t>Store </a:t>
            </a:r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Keeper</a:t>
            </a:r>
            <a:endParaRPr lang="en-IN" sz="1600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586" y="3643084"/>
            <a:ext cx="816382" cy="81638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319" y="3656155"/>
            <a:ext cx="731469" cy="73146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84" y="5634978"/>
            <a:ext cx="1177113" cy="82573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94" y="5676608"/>
            <a:ext cx="980325" cy="821965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11" idx="1"/>
          </p:cNvCxnSpPr>
          <p:nvPr/>
        </p:nvCxnSpPr>
        <p:spPr>
          <a:xfrm flipH="1" flipV="1">
            <a:off x="3668233" y="2083981"/>
            <a:ext cx="1616148" cy="5317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29" idx="0"/>
          </p:cNvCxnSpPr>
          <p:nvPr/>
        </p:nvCxnSpPr>
        <p:spPr>
          <a:xfrm flipH="1" flipV="1">
            <a:off x="3668233" y="2073349"/>
            <a:ext cx="8861" cy="150269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200013" y="2102327"/>
            <a:ext cx="1377521" cy="5556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8566901" y="2089037"/>
            <a:ext cx="8861" cy="1502695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9" idx="1"/>
          </p:cNvCxnSpPr>
          <p:nvPr/>
        </p:nvCxnSpPr>
        <p:spPr>
          <a:xfrm flipH="1" flipV="1">
            <a:off x="1918559" y="4225145"/>
            <a:ext cx="796288" cy="480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33313" y="4204401"/>
            <a:ext cx="1812" cy="220703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933313" y="6406631"/>
            <a:ext cx="19517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8609431" y="6244295"/>
            <a:ext cx="1951759" cy="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0559378" y="4031432"/>
            <a:ext cx="1812" cy="220703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9508413" y="4051275"/>
            <a:ext cx="1050965" cy="14031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30C7F7-7DCF-AC60-AB75-A65174D5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Fit to Job Module</a:t>
            </a:r>
            <a:endParaRPr lang="en-US" sz="4400" b="1" dirty="0">
              <a:latin typeface="+mj-lt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000498" y="2518361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5074926" y="3464659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Question Level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58" y="2594653"/>
            <a:ext cx="848740" cy="84874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1608367" y="445348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682795" y="539978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206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Easy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723870" y="628287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3798298" y="722917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206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Medium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8647466" y="437004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8721894" y="5316345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206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Challenging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6791829" y="628287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6866257" y="7229177"/>
            <a:ext cx="1765005" cy="499730"/>
          </a:xfrm>
          <a:prstGeom prst="roundRect">
            <a:avLst>
              <a:gd name="adj" fmla="val 6098"/>
            </a:avLst>
          </a:prstGeom>
          <a:solidFill>
            <a:srgbClr val="00206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bg1"/>
                </a:solidFill>
                <a:latin typeface="Californian FB" panose="0207040306080B030204" pitchFamily="18" charset="0"/>
              </a:rPr>
              <a:t>Hard Question</a:t>
            </a:r>
            <a:endParaRPr lang="en-US" b="1" dirty="0">
              <a:solidFill>
                <a:schemeClr val="bg1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89" y="4509748"/>
            <a:ext cx="875816" cy="8337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8208" y="6364006"/>
            <a:ext cx="822570" cy="808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165" y="6320329"/>
            <a:ext cx="913417" cy="8517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006" y="4376526"/>
            <a:ext cx="976779" cy="913625"/>
          </a:xfrm>
          <a:prstGeom prst="rect">
            <a:avLst/>
          </a:prstGeom>
        </p:spPr>
      </p:pic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3163819925"/>
              </p:ext>
            </p:extLst>
          </p:nvPr>
        </p:nvGraphicFramePr>
        <p:xfrm>
          <a:off x="805474" y="3964389"/>
          <a:ext cx="1321916" cy="12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43" name="Group 42"/>
          <p:cNvGrpSpPr/>
          <p:nvPr/>
        </p:nvGrpSpPr>
        <p:grpSpPr>
          <a:xfrm>
            <a:off x="5062450" y="5694126"/>
            <a:ext cx="1243169" cy="1243169"/>
            <a:chOff x="78746" y="30"/>
            <a:chExt cx="1243169" cy="1243169"/>
          </a:xfrm>
        </p:grpSpPr>
        <p:sp>
          <p:nvSpPr>
            <p:cNvPr id="44" name="Oval 43"/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Oval 4"/>
            <p:cNvSpPr/>
            <p:nvPr/>
          </p:nvSpPr>
          <p:spPr>
            <a:xfrm>
              <a:off x="260804" y="182088"/>
              <a:ext cx="990234" cy="879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/>
              <a:r>
                <a:rPr lang="en-IN" sz="2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Second Quarter</a:t>
              </a:r>
              <a:endPara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361226" y="6062244"/>
            <a:ext cx="1243169" cy="1243169"/>
            <a:chOff x="78746" y="30"/>
            <a:chExt cx="1243169" cy="1243169"/>
          </a:xfrm>
        </p:grpSpPr>
        <p:sp>
          <p:nvSpPr>
            <p:cNvPr id="47" name="Oval 46"/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Oval 4"/>
            <p:cNvSpPr/>
            <p:nvPr/>
          </p:nvSpPr>
          <p:spPr>
            <a:xfrm>
              <a:off x="260804" y="182088"/>
              <a:ext cx="930325" cy="879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/>
              <a:r>
                <a:rPr lang="en-IN" sz="2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Third Quarter</a:t>
              </a:r>
              <a:endPara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0093820" y="3950091"/>
            <a:ext cx="1243169" cy="1243169"/>
            <a:chOff x="78746" y="30"/>
            <a:chExt cx="1243169" cy="1243169"/>
          </a:xfrm>
        </p:grpSpPr>
        <p:sp>
          <p:nvSpPr>
            <p:cNvPr id="50" name="Oval 49"/>
            <p:cNvSpPr/>
            <p:nvPr/>
          </p:nvSpPr>
          <p:spPr>
            <a:xfrm>
              <a:off x="78746" y="30"/>
              <a:ext cx="1243169" cy="1243169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Oval 4"/>
            <p:cNvSpPr/>
            <p:nvPr/>
          </p:nvSpPr>
          <p:spPr>
            <a:xfrm>
              <a:off x="260804" y="182088"/>
              <a:ext cx="930838" cy="8790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/>
              <a:r>
                <a:rPr lang="en-IN" sz="2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Fourth Quarter</a:t>
              </a:r>
              <a:endPara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cxnSp>
        <p:nvCxnSpPr>
          <p:cNvPr id="52" name="Straight Arrow Connector 51"/>
          <p:cNvCxnSpPr>
            <a:stCxn id="25" idx="1"/>
            <a:endCxn id="23" idx="0"/>
          </p:cNvCxnSpPr>
          <p:nvPr/>
        </p:nvCxnSpPr>
        <p:spPr>
          <a:xfrm flipH="1">
            <a:off x="2570614" y="3172264"/>
            <a:ext cx="2429884" cy="1281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4" idx="2"/>
            <a:endCxn id="29" idx="1"/>
          </p:cNvCxnSpPr>
          <p:nvPr/>
        </p:nvCxnSpPr>
        <p:spPr>
          <a:xfrm>
            <a:off x="2565298" y="5899515"/>
            <a:ext cx="1158572" cy="10372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9" idx="3"/>
            <a:endCxn id="40" idx="1"/>
          </p:cNvCxnSpPr>
          <p:nvPr/>
        </p:nvCxnSpPr>
        <p:spPr>
          <a:xfrm>
            <a:off x="5648363" y="6936782"/>
            <a:ext cx="11434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7" idx="7"/>
            <a:endCxn id="38" idx="2"/>
          </p:cNvCxnSpPr>
          <p:nvPr/>
        </p:nvCxnSpPr>
        <p:spPr>
          <a:xfrm flipV="1">
            <a:off x="9422337" y="5816075"/>
            <a:ext cx="182060" cy="4282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E5C4E0-0351-9EA6-060A-DA74EA67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5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9" grpId="0" animBg="1"/>
      <p:bldP spid="37" grpId="0" animBg="1"/>
      <p:bldP spid="38" grpId="0" animBg="1"/>
      <p:bldP spid="40" grpId="0" animBg="1"/>
      <p:bldGraphic spid="14" grpId="0">
        <p:bldAsOne/>
      </p:bldGraphic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Fit to Job Module</a:t>
            </a:r>
            <a:endParaRPr lang="en-US" sz="4400" b="1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84381" y="1239423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358809" y="218695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6" y="1261909"/>
            <a:ext cx="918400" cy="9184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273748" y="384478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348176" y="479108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Subject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683" y="3890960"/>
            <a:ext cx="905700" cy="853946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252482" y="623086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326910" y="717716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Question Bank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17" y="6298062"/>
            <a:ext cx="816436" cy="816436"/>
          </a:xfrm>
          <a:prstGeom prst="rect">
            <a:avLst/>
          </a:prstGeom>
        </p:spPr>
      </p:pic>
      <p:cxnSp>
        <p:nvCxnSpPr>
          <p:cNvPr id="33" name="Straight Arrow Connector 32"/>
          <p:cNvCxnSpPr>
            <a:stCxn id="23" idx="2"/>
            <a:endCxn id="29" idx="0"/>
          </p:cNvCxnSpPr>
          <p:nvPr/>
        </p:nvCxnSpPr>
        <p:spPr>
          <a:xfrm flipH="1">
            <a:off x="6235995" y="2686682"/>
            <a:ext cx="5317" cy="11581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31" idx="0"/>
          </p:cNvCxnSpPr>
          <p:nvPr/>
        </p:nvCxnSpPr>
        <p:spPr>
          <a:xfrm flipH="1">
            <a:off x="6214729" y="5290812"/>
            <a:ext cx="15950" cy="940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A90A9-FBD7-A5BC-F36C-6B0910CE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307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Fit to Job Module</a:t>
            </a:r>
            <a:endParaRPr lang="en-US" sz="4400" b="1" dirty="0">
              <a:latin typeface="+mj-lt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5146158" y="133893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220586" y="2285237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Question Bank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93" y="1406136"/>
            <a:ext cx="816436" cy="8164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460375" y="415428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4803" y="510058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 Wise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146158" y="6045391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220586" y="6991689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Subject Wise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9551232" y="415428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9625660" y="510058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Question Level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4" y="4182182"/>
            <a:ext cx="918400" cy="9184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38" y="6121142"/>
            <a:ext cx="905700" cy="853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92" y="4230576"/>
            <a:ext cx="848740" cy="848740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32" idx="2"/>
            <a:endCxn id="25" idx="1"/>
          </p:cNvCxnSpPr>
          <p:nvPr/>
        </p:nvCxnSpPr>
        <p:spPr>
          <a:xfrm>
            <a:off x="6103089" y="2784967"/>
            <a:ext cx="3448143" cy="202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2"/>
            <a:endCxn id="18" idx="3"/>
          </p:cNvCxnSpPr>
          <p:nvPr/>
        </p:nvCxnSpPr>
        <p:spPr>
          <a:xfrm flipH="1">
            <a:off x="2384868" y="2784967"/>
            <a:ext cx="3718221" cy="202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2"/>
            <a:endCxn id="21" idx="0"/>
          </p:cNvCxnSpPr>
          <p:nvPr/>
        </p:nvCxnSpPr>
        <p:spPr>
          <a:xfrm>
            <a:off x="6103089" y="2784967"/>
            <a:ext cx="5316" cy="32604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Rounded Rectangle 17">
            <a:extLst>
              <a:ext uri="{FF2B5EF4-FFF2-40B4-BE49-F238E27FC236}">
                <a16:creationId xmlns:a16="http://schemas.microsoft.com/office/drawing/2014/main" id="{29F013AB-A87D-AEC7-B33C-23E4E5CE9214}"/>
              </a:ext>
            </a:extLst>
          </p:cNvPr>
          <p:cNvSpPr/>
          <p:nvPr/>
        </p:nvSpPr>
        <p:spPr>
          <a:xfrm>
            <a:off x="460375" y="4166874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ounded Rectangle 18">
            <a:extLst>
              <a:ext uri="{FF2B5EF4-FFF2-40B4-BE49-F238E27FC236}">
                <a16:creationId xmlns:a16="http://schemas.microsoft.com/office/drawing/2014/main" id="{0B1792DE-EE0C-CC5C-43D6-53D022264307}"/>
              </a:ext>
            </a:extLst>
          </p:cNvPr>
          <p:cNvSpPr/>
          <p:nvPr/>
        </p:nvSpPr>
        <p:spPr>
          <a:xfrm>
            <a:off x="534803" y="5113172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 Wise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CB0C2D8-2748-55D3-4D16-D7ACB3FBB0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324" y="4194772"/>
            <a:ext cx="918400" cy="9184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6C85D63-750C-4F33-0043-2D837AB85323}"/>
              </a:ext>
            </a:extLst>
          </p:cNvPr>
          <p:cNvCxnSpPr>
            <a:endCxn id="24" idx="3"/>
          </p:cNvCxnSpPr>
          <p:nvPr/>
        </p:nvCxnSpPr>
        <p:spPr>
          <a:xfrm flipH="1">
            <a:off x="2384868" y="2797557"/>
            <a:ext cx="3718221" cy="2023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9BB91-3B18-E72A-66EA-262967B36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1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33" grpId="0" animBg="1"/>
      <p:bldP spid="24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61A667-D34A-40DE-73C1-ED61FB997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775" y="1140501"/>
            <a:ext cx="11281043" cy="70471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1604"/>
            <a:ext cx="10674285" cy="34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36A90-B1E2-606F-6E69-186D15D0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9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AF8434-BED6-CE1A-1EE7-40C163B3A325}"/>
              </a:ext>
            </a:extLst>
          </p:cNvPr>
          <p:cNvSpPr txBox="1"/>
          <p:nvPr/>
        </p:nvSpPr>
        <p:spPr>
          <a:xfrm>
            <a:off x="1" y="117045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Californian FB" panose="0207040306080B030204" pitchFamily="18" charset="0"/>
              </a:rPr>
              <a:t>Digital Human Resource System “FIT TO JOB”</a:t>
            </a:r>
          </a:p>
        </p:txBody>
      </p:sp>
      <p:sp>
        <p:nvSpPr>
          <p:cNvPr id="10" name="Callout: Bent Line with Border and Accent Bar 9">
            <a:extLst>
              <a:ext uri="{FF2B5EF4-FFF2-40B4-BE49-F238E27FC236}">
                <a16:creationId xmlns:a16="http://schemas.microsoft.com/office/drawing/2014/main" id="{E6BA486D-8E3F-0EA0-65C1-74EB3426130B}"/>
              </a:ext>
            </a:extLst>
          </p:cNvPr>
          <p:cNvSpPr/>
          <p:nvPr/>
        </p:nvSpPr>
        <p:spPr>
          <a:xfrm>
            <a:off x="7245445" y="4718490"/>
            <a:ext cx="518984" cy="342901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92092"/>
              <a:gd name="adj6" fmla="val -1163184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03596-A13B-D982-44A2-AA96F294E338}"/>
              </a:ext>
            </a:extLst>
          </p:cNvPr>
          <p:cNvSpPr/>
          <p:nvPr/>
        </p:nvSpPr>
        <p:spPr>
          <a:xfrm>
            <a:off x="501562" y="2187929"/>
            <a:ext cx="1628969" cy="83215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>
                <a:solidFill>
                  <a:schemeClr val="bg1"/>
                </a:solidFill>
              </a:rPr>
              <a:t>EXTRA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74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Fit to Job Module</a:t>
            </a:r>
            <a:endParaRPr lang="en-US" sz="4400" b="1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284381" y="115435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5358809" y="2101888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966" y="1176845"/>
            <a:ext cx="918400" cy="9184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5284381" y="287722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5358809" y="3823527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Subject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16" y="2923405"/>
            <a:ext cx="905700" cy="853946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5284381" y="463596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5358809" y="558226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Question Bank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316" y="4703162"/>
            <a:ext cx="816436" cy="8164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5284381" y="6408406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358809" y="7354704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Question Level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41" y="6484698"/>
            <a:ext cx="848740" cy="848740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stCxn id="32" idx="2"/>
            <a:endCxn id="18" idx="0"/>
          </p:cNvCxnSpPr>
          <p:nvPr/>
        </p:nvCxnSpPr>
        <p:spPr>
          <a:xfrm>
            <a:off x="6241312" y="6081993"/>
            <a:ext cx="5316" cy="326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35995" y="4343326"/>
            <a:ext cx="5316" cy="326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230679" y="2580904"/>
            <a:ext cx="5316" cy="3264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8FFA6-6036-3DDC-8124-C5ACE825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6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0" y="37734"/>
            <a:ext cx="1301205" cy="13012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75076"/>
            <a:ext cx="12192000" cy="2496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15" y="780385"/>
            <a:ext cx="10674285" cy="342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339" y="26"/>
            <a:ext cx="2056661" cy="1197177"/>
          </a:xfrm>
          <a:prstGeom prst="rect">
            <a:avLst/>
          </a:prstGeom>
          <a:ln w="34925"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</p:pic>
      <p:sp>
        <p:nvSpPr>
          <p:cNvPr id="10" name="TextBox 9"/>
          <p:cNvSpPr txBox="1"/>
          <p:nvPr/>
        </p:nvSpPr>
        <p:spPr>
          <a:xfrm>
            <a:off x="1608367" y="85894"/>
            <a:ext cx="91943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b="1" dirty="0">
                <a:latin typeface="+mj-lt"/>
              </a:rPr>
              <a:t>Fit to Job Module</a:t>
            </a:r>
            <a:endParaRPr lang="en-US" sz="4400" b="1" dirty="0">
              <a:latin typeface="+mj-lt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152509" y="2808315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26937" y="3760503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rgbClr val="002060"/>
                </a:solidFill>
                <a:latin typeface="Californian FB" panose="0207040306080B030204" pitchFamily="18" charset="0"/>
              </a:rPr>
              <a:t>Post / Job Profile</a:t>
            </a:r>
            <a:endParaRPr lang="en-US" sz="1600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sp>
        <p:nvSpPr>
          <p:cNvPr id="26" name="AutoShape 6" descr="Profile Ic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AutoShape 8" descr="Profile Icon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094" y="2830801"/>
            <a:ext cx="918400" cy="918400"/>
          </a:xfrm>
          <a:prstGeom prst="rect">
            <a:avLst/>
          </a:prstGeom>
        </p:spPr>
      </p:pic>
      <p:sp>
        <p:nvSpPr>
          <p:cNvPr id="29" name="Rounded Rectangle 28"/>
          <p:cNvSpPr/>
          <p:nvPr/>
        </p:nvSpPr>
        <p:spPr>
          <a:xfrm>
            <a:off x="1517715" y="4799949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592143" y="5746247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Subject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50" y="4846125"/>
            <a:ext cx="905700" cy="853946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7032216" y="6441928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ounded Rectangle 31"/>
          <p:cNvSpPr/>
          <p:nvPr/>
        </p:nvSpPr>
        <p:spPr>
          <a:xfrm>
            <a:off x="7106644" y="7388226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C00000"/>
                </a:solidFill>
                <a:latin typeface="Californian FB" panose="0207040306080B030204" pitchFamily="18" charset="0"/>
              </a:rPr>
              <a:t>Question Bank</a:t>
            </a:r>
            <a:endParaRPr lang="en-US" b="1" dirty="0">
              <a:solidFill>
                <a:srgbClr val="C0000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51" y="6509125"/>
            <a:ext cx="816436" cy="816436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3753293" y="6465567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827721" y="7411865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Question Level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53" y="6541859"/>
            <a:ext cx="848740" cy="848740"/>
          </a:xfrm>
          <a:prstGeom prst="rect">
            <a:avLst/>
          </a:prstGeom>
        </p:spPr>
      </p:pic>
      <p:sp>
        <p:nvSpPr>
          <p:cNvPr id="21" name="Rounded Rectangle 20"/>
          <p:cNvSpPr/>
          <p:nvPr/>
        </p:nvSpPr>
        <p:spPr>
          <a:xfrm>
            <a:off x="5134593" y="1327652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5209021" y="2273950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Schedule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864" y="1402792"/>
            <a:ext cx="819369" cy="808493"/>
          </a:xfrm>
          <a:prstGeom prst="rect">
            <a:avLst/>
          </a:prstGeom>
        </p:spPr>
      </p:pic>
      <p:sp>
        <p:nvSpPr>
          <p:cNvPr id="35" name="Rounded Rectangle 34"/>
          <p:cNvSpPr/>
          <p:nvPr/>
        </p:nvSpPr>
        <p:spPr>
          <a:xfrm>
            <a:off x="9301335" y="5047002"/>
            <a:ext cx="1924493" cy="1307805"/>
          </a:xfrm>
          <a:prstGeom prst="roundRect">
            <a:avLst>
              <a:gd name="adj" fmla="val 6098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9375763" y="5993300"/>
            <a:ext cx="1765005" cy="499730"/>
          </a:xfrm>
          <a:prstGeom prst="roundRect">
            <a:avLst>
              <a:gd name="adj" fmla="val 609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002060"/>
                </a:solidFill>
                <a:latin typeface="Californian FB" panose="0207040306080B030204" pitchFamily="18" charset="0"/>
              </a:rPr>
              <a:t>Exam Type</a:t>
            </a:r>
            <a:endParaRPr lang="en-US" b="1" dirty="0">
              <a:solidFill>
                <a:srgbClr val="002060"/>
              </a:solidFill>
              <a:latin typeface="Californian FB" panose="0207040306080B030204" pitchFamily="18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005" y="5120116"/>
            <a:ext cx="810519" cy="810519"/>
          </a:xfrm>
          <a:prstGeom prst="rect">
            <a:avLst/>
          </a:prstGeom>
        </p:spPr>
      </p:pic>
      <p:cxnSp>
        <p:nvCxnSpPr>
          <p:cNvPr id="38" name="Straight Arrow Connector 37"/>
          <p:cNvCxnSpPr>
            <a:cxnSpLocks/>
            <a:stCxn id="21" idx="1"/>
            <a:endCxn id="11" idx="0"/>
          </p:cNvCxnSpPr>
          <p:nvPr/>
        </p:nvCxnSpPr>
        <p:spPr>
          <a:xfrm flipH="1">
            <a:off x="2114756" y="1981555"/>
            <a:ext cx="3019837" cy="826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2"/>
            <a:endCxn id="29" idx="0"/>
          </p:cNvCxnSpPr>
          <p:nvPr/>
        </p:nvCxnSpPr>
        <p:spPr>
          <a:xfrm>
            <a:off x="2109440" y="4260233"/>
            <a:ext cx="370522" cy="5397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2"/>
            <a:endCxn id="18" idx="1"/>
          </p:cNvCxnSpPr>
          <p:nvPr/>
        </p:nvCxnSpPr>
        <p:spPr>
          <a:xfrm>
            <a:off x="2474646" y="6245977"/>
            <a:ext cx="1278647" cy="8734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  <a:stCxn id="18" idx="3"/>
            <a:endCxn id="31" idx="1"/>
          </p:cNvCxnSpPr>
          <p:nvPr/>
        </p:nvCxnSpPr>
        <p:spPr>
          <a:xfrm flipV="1">
            <a:off x="5677786" y="7095831"/>
            <a:ext cx="1354430" cy="23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  <a:stCxn id="21" idx="3"/>
            <a:endCxn id="35" idx="0"/>
          </p:cNvCxnSpPr>
          <p:nvPr/>
        </p:nvCxnSpPr>
        <p:spPr>
          <a:xfrm>
            <a:off x="7059086" y="1981555"/>
            <a:ext cx="3204496" cy="3065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CE1FD20-4DD8-C879-53CD-2B75BDE7A65F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8984280" y="6493030"/>
            <a:ext cx="1273986" cy="6264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DA790E-C612-80CC-56C3-4368E409C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A29C3-EB04-4FA7-8883-AE1E26EABE2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5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3" grpId="0" animBg="1"/>
      <p:bldP spid="29" grpId="0" animBg="1"/>
      <p:bldP spid="30" grpId="0" animBg="1"/>
      <p:bldP spid="31" grpId="0" animBg="1"/>
      <p:bldP spid="32" grpId="0" animBg="1"/>
      <p:bldP spid="18" grpId="0" animBg="1"/>
      <p:bldP spid="19" grpId="0" animBg="1"/>
      <p:bldP spid="35" grpId="0" animBg="1"/>
      <p:bldP spid="3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4850</TotalTime>
  <Words>2982</Words>
  <Application>Microsoft Office PowerPoint</Application>
  <PresentationFormat>Custom</PresentationFormat>
  <Paragraphs>998</Paragraphs>
  <Slides>91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91</vt:i4>
      </vt:variant>
    </vt:vector>
  </HeadingPairs>
  <TitlesOfParts>
    <vt:vector size="103" baseType="lpstr">
      <vt:lpstr>Academy Engraved LET</vt:lpstr>
      <vt:lpstr>Arial</vt:lpstr>
      <vt:lpstr>Bahnschrift Light</vt:lpstr>
      <vt:lpstr>Calibri</vt:lpstr>
      <vt:lpstr>Calibri Light</vt:lpstr>
      <vt:lpstr>Californian FB</vt:lpstr>
      <vt:lpstr>Shruti</vt:lpstr>
      <vt:lpstr>Times New Roman</vt:lpstr>
      <vt:lpstr>Wingdings</vt:lpstr>
      <vt:lpstr>Office Theme</vt:lpstr>
      <vt:lpstr>Bitmap Image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Irshad M</dc:creator>
  <cp:lastModifiedBy>Delta 22</cp:lastModifiedBy>
  <cp:revision>126</cp:revision>
  <dcterms:created xsi:type="dcterms:W3CDTF">2022-08-26T16:24:00Z</dcterms:created>
  <dcterms:modified xsi:type="dcterms:W3CDTF">2022-11-29T12:58:12Z</dcterms:modified>
</cp:coreProperties>
</file>